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0"/>
  </p:notesMasterIdLst>
  <p:sldIdLst>
    <p:sldId id="256" r:id="rId2"/>
    <p:sldId id="265" r:id="rId3"/>
    <p:sldId id="268" r:id="rId4"/>
    <p:sldId id="333" r:id="rId5"/>
    <p:sldId id="269" r:id="rId6"/>
    <p:sldId id="270" r:id="rId7"/>
    <p:sldId id="264" r:id="rId8"/>
    <p:sldId id="271" r:id="rId9"/>
    <p:sldId id="272" r:id="rId10"/>
    <p:sldId id="273" r:id="rId11"/>
    <p:sldId id="274" r:id="rId12"/>
    <p:sldId id="275" r:id="rId13"/>
    <p:sldId id="283" r:id="rId14"/>
    <p:sldId id="284" r:id="rId15"/>
    <p:sldId id="285" r:id="rId16"/>
    <p:sldId id="286" r:id="rId17"/>
    <p:sldId id="307" r:id="rId18"/>
    <p:sldId id="306" r:id="rId19"/>
    <p:sldId id="321" r:id="rId20"/>
    <p:sldId id="281" r:id="rId21"/>
    <p:sldId id="276" r:id="rId22"/>
    <p:sldId id="278" r:id="rId23"/>
    <p:sldId id="279" r:id="rId24"/>
    <p:sldId id="280" r:id="rId25"/>
    <p:sldId id="282" r:id="rId26"/>
    <p:sldId id="287" r:id="rId27"/>
    <p:sldId id="288" r:id="rId28"/>
    <p:sldId id="289" r:id="rId29"/>
    <p:sldId id="290" r:id="rId30"/>
    <p:sldId id="326" r:id="rId31"/>
    <p:sldId id="291" r:id="rId32"/>
    <p:sldId id="312" r:id="rId33"/>
    <p:sldId id="327" r:id="rId34"/>
    <p:sldId id="328" r:id="rId35"/>
    <p:sldId id="311" r:id="rId36"/>
    <p:sldId id="292" r:id="rId37"/>
    <p:sldId id="293" r:id="rId38"/>
    <p:sldId id="294" r:id="rId39"/>
    <p:sldId id="295" r:id="rId40"/>
    <p:sldId id="297" r:id="rId41"/>
    <p:sldId id="315" r:id="rId42"/>
    <p:sldId id="308" r:id="rId43"/>
    <p:sldId id="298" r:id="rId44"/>
    <p:sldId id="301" r:id="rId45"/>
    <p:sldId id="300" r:id="rId46"/>
    <p:sldId id="302" r:id="rId47"/>
    <p:sldId id="314" r:id="rId48"/>
    <p:sldId id="336" r:id="rId49"/>
    <p:sldId id="337" r:id="rId50"/>
    <p:sldId id="338" r:id="rId51"/>
    <p:sldId id="339" r:id="rId52"/>
    <p:sldId id="310" r:id="rId53"/>
    <p:sldId id="334" r:id="rId54"/>
    <p:sldId id="330" r:id="rId55"/>
    <p:sldId id="331" r:id="rId56"/>
    <p:sldId id="332" r:id="rId57"/>
    <p:sldId id="340" r:id="rId58"/>
    <p:sldId id="341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6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Sex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DA-884D-B9BD-8BF29152D8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DA-884D-B9BD-8BF29152D879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9-884C-89EB-F73B658FB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Fraudulent credit card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9-1A43-BD0E-DBA4A676EF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9-1A43-BD0E-DBA4A676EF70}"/>
              </c:ext>
            </c:extLst>
          </c:dPt>
          <c:cat>
            <c:strRef>
              <c:f>Sheet1!$A$2:$A$3</c:f>
              <c:strCache>
                <c:ptCount val="2"/>
                <c:pt idx="0">
                  <c:v>Non Fraudolent</c:v>
                </c:pt>
                <c:pt idx="1">
                  <c:v>Fraudolent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E9-1A43-BD0E-DBA4A676E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63187-1892-CB41-878A-73D95AC0A154}" type="datetimeFigureOut">
              <a:t>16.07.2024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82E68-6974-2040-8C98-C05C0F158AA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225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7/16/24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4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2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7/16/24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7/16/24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2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7/16/24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7/16/24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769D389-4C4C-4FD7-9E6B-9F44477F0EB8}" type="datetime1">
              <a:rPr lang="en-US" smtClean="0"/>
              <a:pPr/>
              <a:t>7/16/24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1076ED0-0DB3-4879-AAE5-5C20D22C1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toelt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28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29.png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31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970600" y="2831367"/>
            <a:ext cx="10250800" cy="11952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667">
                <a:latin typeface="Arial" panose="020B0604020202020204" pitchFamily="34" charset="0"/>
              </a:rPr>
              <a:t>Unbalanced </a:t>
            </a:r>
            <a:r>
              <a:rPr lang="en-GB" sz="4667" dirty="0">
                <a:latin typeface="Arial" panose="020B0604020202020204" pitchFamily="34" charset="0"/>
              </a:rPr>
              <a:t>Dataset Problem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970600" y="5267839"/>
            <a:ext cx="10250800" cy="130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933" dirty="0" err="1">
                <a:latin typeface="Arial" panose="020B0604020202020204" pitchFamily="34" charset="0"/>
              </a:rPr>
              <a:t>Dr.</a:t>
            </a:r>
            <a:r>
              <a:rPr lang="en-GB" sz="2933" dirty="0">
                <a:latin typeface="Arial" panose="020B0604020202020204" pitchFamily="34" charset="0"/>
              </a:rPr>
              <a:t> U. Michelucci</a:t>
            </a:r>
          </a:p>
          <a:p>
            <a:pPr algn="ctr">
              <a:spcBef>
                <a:spcPts val="0"/>
              </a:spcBef>
            </a:pPr>
            <a:r>
              <a:rPr lang="en-GB" sz="2933" dirty="0">
                <a:latin typeface="Arial" panose="020B0604020202020204" pitchFamily="34" charset="0"/>
                <a:hlinkClick r:id="rId3"/>
              </a:rPr>
              <a:t>umberto.Michelucci@toelt.ai</a:t>
            </a:r>
            <a:r>
              <a:rPr lang="en-GB" sz="2933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B4615-E73C-8913-87E1-98ED1A56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20B41C-39C0-B532-8458-3F2B823ADDF9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37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84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094456" y="92044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458523" y="85008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094456" y="130146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458523" y="123109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74507" y="463263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782070" y="3579091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5960533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962844" y="1359682"/>
            <a:ext cx="32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F2E004-5745-6743-AC7B-69ED6D34F3E6}"/>
              </a:ext>
            </a:extLst>
          </p:cNvPr>
          <p:cNvCxnSpPr>
            <a:cxnSpLocks/>
          </p:cNvCxnSpPr>
          <p:nvPr/>
        </p:nvCxnSpPr>
        <p:spPr>
          <a:xfrm flipV="1">
            <a:off x="1425220" y="1945178"/>
            <a:ext cx="1509173" cy="6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9A3448-0F38-9641-BE50-B6ADF5E05AA0}"/>
              </a:ext>
            </a:extLst>
          </p:cNvPr>
          <p:cNvSpPr txBox="1"/>
          <p:nvPr/>
        </p:nvSpPr>
        <p:spPr>
          <a:xfrm>
            <a:off x="229804" y="2441834"/>
            <a:ext cx="155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  <a:latin typeface="Franklin Gothic Book" panose="020B0503020102020204" pitchFamily="34" charset="0"/>
              </a:rPr>
              <a:t>Decision boundary with balanced dataset</a:t>
            </a:r>
            <a:endParaRPr lang="en-CH" b="1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9AA885-6C87-F140-BDE1-D1130538F6F3}"/>
              </a:ext>
            </a:extLst>
          </p:cNvPr>
          <p:cNvCxnSpPr/>
          <p:nvPr/>
        </p:nvCxnSpPr>
        <p:spPr>
          <a:xfrm>
            <a:off x="2427316" y="1359682"/>
            <a:ext cx="2443942" cy="2971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06112-FC0D-264B-968E-AD94258660B1}"/>
              </a:ext>
            </a:extLst>
          </p:cNvPr>
          <p:cNvCxnSpPr>
            <a:cxnSpLocks/>
          </p:cNvCxnSpPr>
          <p:nvPr/>
        </p:nvCxnSpPr>
        <p:spPr>
          <a:xfrm>
            <a:off x="5527887" y="5108150"/>
            <a:ext cx="246379" cy="286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45F784-20D3-FE06-C8ED-9B21E48B52FA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0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153624" y="12233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517691" y="1152963"/>
            <a:ext cx="2418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153624" y="160434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517691" y="153397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256463" y="6294134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826508" y="1002608"/>
            <a:ext cx="3327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
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blipFill>
                <a:blip r:embed="rId3"/>
                <a:stretch>
                  <a:fillRect t="-5882" r="-13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1000+10</m:t>
                          </m:r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blipFill>
                <a:blip r:embed="rId4"/>
                <a:stretch>
                  <a:fillRect l="-1587" t="-4651" r="-3175" b="-930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329423" y="2818498"/>
            <a:ext cx="1480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ranklin Gothic Book" panose="020B0503020102020204" pitchFamily="34" charset="0"/>
              </a:rPr>
              <a:t>alle </a:t>
            </a:r>
            <a:r>
              <a:rPr lang="en-GB" dirty="0" err="1">
                <a:latin typeface="Franklin Gothic Book" panose="020B0503020102020204" pitchFamily="34" charset="0"/>
              </a:rPr>
              <a:t>Punkte</a:t>
            </a:r>
            <a:r>
              <a:rPr lang="en-GB" dirty="0">
                <a:latin typeface="Franklin Gothic Book" panose="020B0503020102020204" pitchFamily="34" charset="0"/>
              </a:rPr>
              <a:t> in </a:t>
            </a:r>
            <a:r>
              <a:rPr lang="en-GB" dirty="0" err="1">
                <a:latin typeface="Franklin Gothic Book" panose="020B0503020102020204" pitchFamily="34" charset="0"/>
              </a:rPr>
              <a:t>dieser</a:t>
            </a:r>
            <a:r>
              <a:rPr lang="en-GB" dirty="0">
                <a:latin typeface="Franklin Gothic Book" panose="020B0503020102020204" pitchFamily="34" charset="0"/>
              </a:rPr>
              <a:t> Region </a:t>
            </a:r>
            <a:r>
              <a:rPr lang="en-GB" dirty="0" err="1">
                <a:latin typeface="Franklin Gothic Book" panose="020B0503020102020204" pitchFamily="34" charset="0"/>
              </a:rPr>
              <a:t>werden</a:t>
            </a:r>
            <a:r>
              <a:rPr lang="en-GB" dirty="0">
                <a:latin typeface="Franklin Gothic Book" panose="020B0503020102020204" pitchFamily="34" charset="0"/>
              </a:rPr>
              <a:t> </a:t>
            </a:r>
            <a:r>
              <a:rPr lang="en-GB" dirty="0" err="1">
                <a:latin typeface="Franklin Gothic Book" panose="020B0503020102020204" pitchFamily="34" charset="0"/>
              </a:rPr>
              <a:t>als</a:t>
            </a:r>
            <a:r>
              <a:rPr lang="en-GB" dirty="0">
                <a:latin typeface="Franklin Gothic Book" panose="020B0503020102020204" pitchFamily="34" charset="0"/>
              </a:rPr>
              <a:t> </a:t>
            </a:r>
            <a:r>
              <a:rPr lang="en-GB" i="1" dirty="0">
                <a:latin typeface="Franklin Gothic Book" panose="020B0503020102020204" pitchFamily="34" charset="0"/>
              </a:rPr>
              <a:t>Class 0</a:t>
            </a:r>
            <a:r>
              <a:rPr lang="en-GB" dirty="0">
                <a:latin typeface="Franklin Gothic Book" panose="020B0503020102020204" pitchFamily="34" charset="0"/>
              </a:rPr>
              <a:t> </a:t>
            </a:r>
            <a:r>
              <a:rPr lang="en-GB" dirty="0" err="1">
                <a:latin typeface="Franklin Gothic Book" panose="020B0503020102020204" pitchFamily="34" charset="0"/>
              </a:rPr>
              <a:t>klassifiziert</a:t>
            </a:r>
            <a:endParaRPr lang="en-CH" dirty="0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blipFill>
                <a:blip r:embed="rId6"/>
                <a:stretch>
                  <a:fillRect t="-27869" b="-10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/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≈1−0.01=0.99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9262407" y="5284367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9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Franklin Gothic Book" panose="020B0503020102020204" pitchFamily="34" charset="0"/>
                </a:rPr>
                <a:t>Don't forget:</a:t>
              </a:r>
              <a:endParaRPr lang="en-CH">
                <a:latin typeface="Franklin Gothic Book" panose="020B05030201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/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b="1">
                    <a:latin typeface="Franklin Gothic Book" panose="020B0503020102020204" pitchFamily="34" charset="0"/>
                  </a:rPr>
                  <a:t>Accuracy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CH" b="1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blipFill>
                <a:blip r:embed="rId10"/>
                <a:stretch>
                  <a:fillRect l="-1626" t="-6452" b="-193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/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1+10/1000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48A1F88-D472-6DB5-130D-14BD879BF1B3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4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8" grpId="0"/>
      <p:bldP spid="30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4794EC-EBF4-C446-9C48-73E9396D5041}"/>
              </a:ext>
            </a:extLst>
          </p:cNvPr>
          <p:cNvSpPr/>
          <p:nvPr/>
        </p:nvSpPr>
        <p:spPr>
          <a:xfrm>
            <a:off x="6285951" y="1832985"/>
            <a:ext cx="4541376" cy="55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15" y="28281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871228" y="108402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/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>
                    <a:latin typeface="Franklin Gothic Book" panose="020B0503020102020204" pitchFamily="34" charset="0"/>
                  </a:rPr>
                  <a:t>
</a:t>
                </a:r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blipFill>
                <a:blip r:embed="rId3"/>
                <a:stretch>
                  <a:fillRect l="-1408" t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871228" y="1465034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/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</a:t>
                </a:r>
                <a:r>
                  <a:rPr lang="en-CH">
                    <a:latin typeface="Franklin Gothic Book" panose="020B0503020102020204" pitchFamily="34" charset="0"/>
                  </a:rPr>
                  <a:t>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blipFill>
                <a:blip r:embed="rId4"/>
                <a:stretch>
                  <a:fillRect l="-1481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blipFill>
                <a:blip r:embed="rId5"/>
                <a:stretch>
                  <a:fillRect t="-5882" r="-19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blipFill>
                <a:blip r:embed="rId6"/>
                <a:stretch>
                  <a:fillRect l="-2857" t="-2174" r="-952"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200447" y="3215736"/>
            <a:ext cx="148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blipFill>
                <a:blip r:embed="rId8"/>
                <a:stretch>
                  <a:fillRect t="-22388" b="-880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type m:val="skw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blipFill>
                <a:blip r:embed="rId9"/>
                <a:stretch>
                  <a:fillRect t="-36667" b="-4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6046124" y="5349830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>
                  <a:latin typeface="Franklin Gothic Book" panose="020B0503020102020204" pitchFamily="34" charset="0"/>
                </a:rPr>
                <a:t>Don’t forget: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/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Franklin Gothic Book" panose="020B0503020102020204" pitchFamily="34" charset="0"/>
                  </a:rPr>
                  <a:t>In case of</a:t>
                </a:r>
                <a14:m>
                  <m:oMath xmlns:m="http://schemas.openxmlformats.org/officeDocument/2006/math">
                    <m:r>
                      <a:rPr lang="de-DE" b="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Franklin Gothic Book" panose="020B0503020102020204" pitchFamily="34" charset="0"/>
                  </a:rPr>
                  <a:t> (UNBALANCED DATASET)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blipFill>
                <a:blip r:embed="rId11"/>
                <a:stretch>
                  <a:fillRect l="-1108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266" r="-20506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00000" r="-1025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202532" r="-379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/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/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nly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valid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CH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blipFill>
                <a:blip r:embed="rId13"/>
                <a:stretch>
                  <a:fillRect l="-1762"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F174E2-442F-9420-C983-4314B401078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6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30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H"/>
                  <a:t>Class 0: 1000 – Class 1:10 -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=99%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0EE47-53E2-B44C-BB31-503DDACBC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11"/>
          <a:stretch/>
        </p:blipFill>
        <p:spPr>
          <a:xfrm>
            <a:off x="2135407" y="1690688"/>
            <a:ext cx="4062194" cy="43513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2356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738533" y="3618979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90B3A-EF98-80E2-6729-77017C3359C4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214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F4E1D75-1EE0-A64F-819F-1DBA64690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2372339" y="1403351"/>
            <a:ext cx="4018301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</p:spPr>
            <p:txBody>
              <a:bodyPr/>
              <a:lstStyle/>
              <a:p>
                <a:r>
                  <a:rPr lang="en-CH"/>
                  <a:t>Class 0: 1000 – Class 1:50 -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=97.3%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35676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76254" y="4692741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647267" y="3784601"/>
            <a:ext cx="2091266" cy="521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05E8B-7576-C5D3-7ED6-20C5CEEA9BBA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41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D90C-10EC-4E45-BA25-9EB8969B4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" r="3136"/>
          <a:stretch/>
        </p:blipFill>
        <p:spPr>
          <a:xfrm>
            <a:off x="2286000" y="1409791"/>
            <a:ext cx="39624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</p:spPr>
            <p:txBody>
              <a:bodyPr/>
              <a:lstStyle/>
              <a:p>
                <a:r>
                  <a:rPr lang="en-CH"/>
                  <a:t>Class 0: 1000 – Class 1:100 -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=95.5%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  <a:blipFill>
                <a:blip r:embed="rId3"/>
                <a:stretch>
                  <a:fillRect l="-2413" t="-16923" b="-292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559800" y="2374399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66526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528930" y="3784601"/>
            <a:ext cx="2209603" cy="64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4D6F-FFAD-B483-5704-E93318C9CEAE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659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D380A-BDF8-9A4A-BA83-3C32CFE6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b="5655"/>
          <a:stretch/>
        </p:blipFill>
        <p:spPr>
          <a:xfrm>
            <a:off x="2275839" y="1409791"/>
            <a:ext cx="4068275" cy="4493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</p:spPr>
            <p:txBody>
              <a:bodyPr/>
              <a:lstStyle/>
              <a:p>
                <a:r>
                  <a:rPr lang="en-CH"/>
                  <a:t>Class 0: 1000 – Class 1:1000 -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=91%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  <a:blipFill>
                <a:blip r:embed="rId3"/>
                <a:stretch>
                  <a:fillRect l="-2413" t="-5195" b="-168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3805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114260" y="3784601"/>
            <a:ext cx="2624273" cy="776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8ACA3B-1AA0-4523-9285-2FD5F7E8F28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056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08596"/>
            <a:ext cx="12192000" cy="2561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A874B-75CB-B148-8216-13BAF1B99392}"/>
              </a:ext>
            </a:extLst>
          </p:cNvPr>
          <p:cNvSpPr txBox="1"/>
          <p:nvPr/>
        </p:nvSpPr>
        <p:spPr>
          <a:xfrm>
            <a:off x="220626" y="5345812"/>
            <a:ext cx="812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Sensitivity: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ability of a test to correctly identify patients with a disease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/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inputs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classified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have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""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sick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patients</m:t>
                          </m:r>
                        </m:den>
                      </m:f>
                    </m:oMath>
                  </m:oMathPara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blipFill>
                <a:blip r:embed="rId3"/>
                <a:stretch>
                  <a:fillRect l="-435" t="-13043" b="-217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1" y="318976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7" y="317581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09" y="4106166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7C5B32-F9FA-584F-9950-16B5DE0EDB5D}"/>
              </a:ext>
            </a:extLst>
          </p:cNvPr>
          <p:cNvSpPr/>
          <p:nvPr/>
        </p:nvSpPr>
        <p:spPr>
          <a:xfrm>
            <a:off x="7169888" y="2730909"/>
            <a:ext cx="1176671" cy="533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67756F-697B-0743-86F9-E61EFA6E5752}"/>
              </a:ext>
            </a:extLst>
          </p:cNvPr>
          <p:cNvCxnSpPr/>
          <p:nvPr/>
        </p:nvCxnSpPr>
        <p:spPr>
          <a:xfrm flipH="1" flipV="1">
            <a:off x="8346559" y="3175817"/>
            <a:ext cx="2209798" cy="60937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12" grpId="0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5DC0-6168-F540-AC73-CE30A1A5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554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Strategies for dealing with unbalanced data sets 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AD29-0F55-EE48-8606-563DDE23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735"/>
            <a:ext cx="10515600" cy="3625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u="sng"/>
              <a:t>Type 1</a:t>
            </a:r>
            <a:r>
              <a:rPr lang="en-GB" sz="3200"/>
              <a:t> consists in the pre-processing of the data in order to restore the class balance.
</a:t>
            </a:r>
            <a:r>
              <a:rPr lang="en-GB" sz="3200" b="1" u="sng"/>
              <a:t>Type 2</a:t>
            </a:r>
            <a:r>
              <a:rPr lang="en-GB" sz="3200"/>
              <a:t> consists of modifying the algorithms themselves so that they can handle unbalanced data.
</a:t>
            </a:r>
          </a:p>
          <a:p>
            <a:pPr marL="0" indent="0" algn="ctr">
              <a:buNone/>
            </a:pPr>
            <a:r>
              <a:rPr lang="en-GB" sz="3200" b="1">
                <a:solidFill>
                  <a:srgbClr val="FF0000"/>
                </a:solidFill>
              </a:rPr>
              <a:t>Today we will deal with type 1.</a:t>
            </a:r>
            <a:endParaRPr lang="en-CH" sz="32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088A-584C-9599-764A-59379E6DF957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17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C125-20FE-294A-BF9B-70B56C80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Unbalanced Dataset - Solutions</a:t>
            </a:r>
            <a:endParaRPr lang="en-CH" sz="5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F53CD-B0A7-0040-B1C4-FCCCF6C4729F}"/>
              </a:ext>
            </a:extLst>
          </p:cNvPr>
          <p:cNvSpPr txBox="1"/>
          <p:nvPr/>
        </p:nvSpPr>
        <p:spPr>
          <a:xfrm>
            <a:off x="838200" y="260771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1) Collect more data on the less represented class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603A7-8E18-EF49-8638-3122D8CDDA00}"/>
              </a:ext>
            </a:extLst>
          </p:cNvPr>
          <p:cNvSpPr txBox="1"/>
          <p:nvPr/>
        </p:nvSpPr>
        <p:spPr>
          <a:xfrm>
            <a:off x="838201" y="341840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2) Undersampling (subsampling) and oversampling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E7783-527F-D241-9F76-639A1E766AE8}"/>
              </a:ext>
            </a:extLst>
          </p:cNvPr>
          <p:cNvSpPr txBox="1"/>
          <p:nvPr/>
        </p:nvSpPr>
        <p:spPr>
          <a:xfrm>
            <a:off x="838200" y="423704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3) Use different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5BD5B-A1E0-3212-C0AB-CD8C27A14F42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A765-B367-DD40-9FBE-6C196727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42"/>
            <a:ext cx="10515600" cy="1246630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4A56E-1C13-6B42-AC4C-A83A1A3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390"/>
            <a:ext cx="1739882" cy="1886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6235701" y="2429065"/>
            <a:ext cx="1951566" cy="809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AD341-2B80-2A42-BA4B-EEB04795293A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493E7-B328-E34A-9E2E-0FCA26F44404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38DF3-F391-D449-A558-3592AA0994F1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A4F92-3249-8AD9-DD1C-F9C4F3303DEE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505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7AE8-6E14-2D42-A1C5-F35CB7D2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</a:t>
            </a:r>
            <a:r>
              <a:rPr lang="en-GB"/>
              <a:t>n</a:t>
            </a:r>
            <a:r>
              <a:rPr lang="en-CH"/>
              <a:t>der- und Oversampling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06B7-A825-B705-293C-69BEF7B10802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32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2B1A4-7B20-2049-9B47-4769072B70B2}"/>
              </a:ext>
            </a:extLst>
          </p:cNvPr>
          <p:cNvSpPr/>
          <p:nvPr/>
        </p:nvSpPr>
        <p:spPr>
          <a:xfrm>
            <a:off x="7450588" y="1706898"/>
            <a:ext cx="934720" cy="40629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322784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A4BBB4-E80B-544B-8800-F525CFF2D52E}"/>
              </a:ext>
            </a:extLst>
          </p:cNvPr>
          <p:cNvSpPr/>
          <p:nvPr/>
        </p:nvSpPr>
        <p:spPr>
          <a:xfrm>
            <a:off x="3482420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57A9F-D5A1-AA43-BA5B-2ADDB55BA899}"/>
              </a:ext>
            </a:extLst>
          </p:cNvPr>
          <p:cNvSpPr/>
          <p:nvPr/>
        </p:nvSpPr>
        <p:spPr>
          <a:xfrm>
            <a:off x="3473636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36B3F5-1135-5F46-A629-8F8733D9D6EB}"/>
              </a:ext>
            </a:extLst>
          </p:cNvPr>
          <p:cNvSpPr/>
          <p:nvPr/>
        </p:nvSpPr>
        <p:spPr>
          <a:xfrm>
            <a:off x="3469244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0F6859-93EE-3842-8723-411F077F993E}"/>
              </a:ext>
            </a:extLst>
          </p:cNvPr>
          <p:cNvSpPr/>
          <p:nvPr/>
        </p:nvSpPr>
        <p:spPr>
          <a:xfrm>
            <a:off x="8507228" y="348347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F49B0-70AE-DC48-BF5E-09C9BFDBB1AF}"/>
              </a:ext>
            </a:extLst>
          </p:cNvPr>
          <p:cNvSpPr/>
          <p:nvPr/>
        </p:nvSpPr>
        <p:spPr>
          <a:xfrm>
            <a:off x="8507228" y="302757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50730-BC3C-B94A-A7AE-5899E1FBBBB9}"/>
              </a:ext>
            </a:extLst>
          </p:cNvPr>
          <p:cNvSpPr/>
          <p:nvPr/>
        </p:nvSpPr>
        <p:spPr>
          <a:xfrm>
            <a:off x="8507228" y="258663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28DE81-7FB6-124A-9F7E-1416936D8B8E}"/>
              </a:ext>
            </a:extLst>
          </p:cNvPr>
          <p:cNvSpPr/>
          <p:nvPr/>
        </p:nvSpPr>
        <p:spPr>
          <a:xfrm>
            <a:off x="8507228" y="214845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2943B-2AB2-5A46-A639-A1547F023C3D}"/>
              </a:ext>
            </a:extLst>
          </p:cNvPr>
          <p:cNvSpPr/>
          <p:nvPr/>
        </p:nvSpPr>
        <p:spPr>
          <a:xfrm>
            <a:off x="8507228" y="1706898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44E9BE-AB91-FE6A-6C2A-E978226BBE53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73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"/>
    </mc:Choice>
    <mc:Fallback xmlns="">
      <p:transition spd="slow" advTm="2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856 L 0.41211 -0.04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289 -0.1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328 -0.185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Undersampling (random undersampling)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176579"/>
            <a:ext cx="934720" cy="4754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265572"/>
            <a:ext cx="934720" cy="504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668026D-7570-F946-8780-1250E94111AF}"/>
              </a:ext>
            </a:extLst>
          </p:cNvPr>
          <p:cNvSpPr/>
          <p:nvPr/>
        </p:nvSpPr>
        <p:spPr>
          <a:xfrm>
            <a:off x="2421388" y="394467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FA542-F694-AF4C-90DA-9E4711FE8264}"/>
              </a:ext>
            </a:extLst>
          </p:cNvPr>
          <p:cNvSpPr/>
          <p:nvPr/>
        </p:nvSpPr>
        <p:spPr>
          <a:xfrm>
            <a:off x="2421388" y="2878285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780EF0-EC21-A441-81B2-C07DC32F9B9C}"/>
              </a:ext>
            </a:extLst>
          </p:cNvPr>
          <p:cNvSpPr/>
          <p:nvPr/>
        </p:nvSpPr>
        <p:spPr>
          <a:xfrm>
            <a:off x="7461221" y="5382160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85AC8F-359B-8A4B-9953-F8FB7E9EF02A}"/>
              </a:ext>
            </a:extLst>
          </p:cNvPr>
          <p:cNvSpPr/>
          <p:nvPr/>
        </p:nvSpPr>
        <p:spPr>
          <a:xfrm>
            <a:off x="2421388" y="2078617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573874-A9D8-4744-A43B-85C59FA06BBC}"/>
              </a:ext>
            </a:extLst>
          </p:cNvPr>
          <p:cNvSpPr/>
          <p:nvPr/>
        </p:nvSpPr>
        <p:spPr>
          <a:xfrm>
            <a:off x="7461221" y="547629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3A55A-F40E-E140-8FBE-7C2A24EFE823}"/>
              </a:ext>
            </a:extLst>
          </p:cNvPr>
          <p:cNvSpPr/>
          <p:nvPr/>
        </p:nvSpPr>
        <p:spPr>
          <a:xfrm>
            <a:off x="7456829" y="5265572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95D2F-66A4-B42A-142C-8DC81BD09D3F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5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5"/>
    </mc:Choice>
    <mc:Fallback xmlns="">
      <p:transition spd="slow" advTm="38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2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396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4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8" y="474883"/>
            <a:ext cx="6983868" cy="1325563"/>
          </a:xfrm>
        </p:spPr>
        <p:txBody>
          <a:bodyPr>
            <a:normAutofit fontScale="90000"/>
          </a:bodyPr>
          <a:lstStyle/>
          <a:p>
            <a:r>
              <a:rPr lang="en-GB"/>
              <a:t>Advantages and disadvantages
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44" y="2670463"/>
            <a:ext cx="8121502" cy="374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sz="3200" b="1"/>
              <a:t>Oversampling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have a larger data set for training
</a:t>
            </a:r>
            <a:r>
              <a:rPr lang="en-GB" sz="3200" u="sng"/>
              <a:t>Disadvantages</a:t>
            </a:r>
            <a:r>
              <a:rPr lang="en-GB" sz="3200"/>
              <a:t>:</a:t>
            </a:r>
          </a:p>
          <a:p>
            <a:pPr marL="0" indent="0">
              <a:buNone/>
            </a:pPr>
            <a:r>
              <a:rPr lang="en-GB" sz="3200"/>
              <a:t>- The model generalizes worse because it has seen very few Class 1 cases
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2EAE8-A90A-2641-9483-96D9DCE3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506" y="641138"/>
            <a:ext cx="4200479" cy="300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FE322-7268-C66C-114D-7E8F81874443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46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6"/>
    </mc:Choice>
    <mc:Fallback xmlns="">
      <p:transition spd="slow" advTm="28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582" cy="1325563"/>
          </a:xfrm>
        </p:spPr>
        <p:txBody>
          <a:bodyPr/>
          <a:lstStyle/>
          <a:p>
            <a:r>
              <a:rPr lang="en-GB"/>
              <a:t>Advantages and disadvantages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519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 b="1"/>
              <a:t>Downsampling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don't duplicate data</a:t>
            </a:r>
          </a:p>
          <a:p>
            <a:pPr marL="0" indent="0">
              <a:buNone/>
            </a:pPr>
            <a:r>
              <a:rPr lang="en-GB" sz="3200" u="sng"/>
              <a:t>Disadvantages:</a:t>
            </a:r>
          </a:p>
          <a:p>
            <a:pPr>
              <a:buFontTx/>
              <a:buChar char="-"/>
            </a:pPr>
            <a:r>
              <a:rPr lang="en-GB" sz="3200"/>
              <a:t>The training record is much smaller, and you lose a lot of data in class 0. </a:t>
            </a:r>
          </a:p>
          <a:p>
            <a:pPr>
              <a:buFontTx/>
              <a:buChar char="-"/>
            </a:pPr>
            <a:r>
              <a:rPr lang="en-GB" sz="3200"/>
              <a:t>It can happen that the performance of the models quickly deteriorates with small data sets.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DF157-3AAA-D143-91BA-692678BE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59" y="681037"/>
            <a:ext cx="4302363" cy="3024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854AC-2E62-9BD5-52ED-0153F68ED64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55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0"/>
    </mc:Choice>
    <mc:Fallback xmlns="">
      <p:transition spd="slow" advTm="4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692667-404F-AB4F-ACB3-92D98C725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153" y="1187321"/>
            <a:ext cx="9663224" cy="5334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8E6C1-2387-F8AE-8B0E-A7874D8EAB62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2"/>
    </mc:Choice>
    <mc:Fallback xmlns="">
      <p:transition spd="slow" advTm="576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E84D8-2183-3B46-A5D5-004407FC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14" y="1132080"/>
            <a:ext cx="9654363" cy="5401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BF147-5128-0075-63B9-2157B35E51B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4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1"/>
    </mc:Choice>
    <mc:Fallback xmlns="">
      <p:transition spd="slow" advTm="1029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7E534-4620-6144-AEE2-AB77CEE3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1" y="979573"/>
            <a:ext cx="10228520" cy="5588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BF9CB3-4CC2-5055-C690-12F7DF4E1342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0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E923D7-7275-B441-882C-33D8BFC1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0" y="1125346"/>
            <a:ext cx="10047767" cy="5531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62978A-47D6-00B5-A6D8-9B90E353852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4"/>
    </mc:Choice>
    <mc:Fallback xmlns="">
      <p:transition spd="slow" advTm="3273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78BC-B20C-E741-864E-38537A79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Metrics for Unbalanced Dataset Scenarios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7B81E-1F20-2CC7-2829-A7EC6CC7F9E2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4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"/>
    </mc:Choice>
    <mc:Fallback xmlns="">
      <p:transition spd="slow" advTm="28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235701" y="3238848"/>
            <a:ext cx="1951566" cy="603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6B9D4F-97BA-204A-A6A9-1525F2BC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49" y="2341256"/>
            <a:ext cx="1629833" cy="1795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810320-1B88-6241-9DEF-0EACD5EA43D0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DDB1D-B5AD-864E-A6F6-B0B795559533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F3AB2-E65F-8E44-8C81-93AFD7A9B2D9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DAB598-6269-D646-9EC2-C6566107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602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BEC44-3B41-8102-A7C5-0D566D2CC52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01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23840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Wingdings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CH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2A456-37B6-4EFA-0253-72736FA5E9BB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8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19721"/>
            <a:ext cx="10515600" cy="1325563"/>
          </a:xfrm>
        </p:spPr>
        <p:txBody>
          <a:bodyPr/>
          <a:lstStyle/>
          <a:p>
            <a:r>
              <a:rPr lang="en-CH"/>
              <a:t>Confusion Matrix (binary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(TRUE POSITIVES, TP)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(FALSE NEGATIVES, FN)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(FALSE POSITIVES, FP)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(TRUE NEGATIVES, TN)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92A51-FE2E-0347-AE8B-904CD442CD30}"/>
              </a:ext>
            </a:extLst>
          </p:cNvPr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>
                <a:latin typeface="Franklin Gothic Book" panose="020B0503020102020204" pitchFamily="34" charset="0"/>
              </a:rPr>
              <a:t>In the case of the perfect classifier:</a:t>
            </a:r>
          </a:p>
          <a:p>
            <a:r>
              <a:rPr lang="en-GB">
                <a:latin typeface="Franklin Gothic Book" panose="020B0503020102020204" pitchFamily="34" charset="0"/>
              </a:rPr>
              <a:t>FN = 0 and FP = 0 </a:t>
            </a:r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C318B0-C1F2-6248-B8BF-0D152B08E364}"/>
              </a:ext>
            </a:extLst>
          </p:cNvPr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160ED-9E12-ED44-A9B3-6FE034F0D963}"/>
              </a:ext>
            </a:extLst>
          </p:cNvPr>
          <p:cNvCxnSpPr>
            <a:cxnSpLocks/>
          </p:cNvCxnSpPr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39E656C-6577-ED44-0C67-64F28AD26E0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40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89"/>
    </mc:Choice>
    <mc:Fallback xmlns="">
      <p:transition spd="slow" advTm="18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2BF1FF-FB4B-C14B-8769-9C324DB6E1A2}"/>
              </a:ext>
            </a:extLst>
          </p:cNvPr>
          <p:cNvSpPr/>
          <p:nvPr/>
        </p:nvSpPr>
        <p:spPr>
          <a:xfrm>
            <a:off x="5670698" y="4456735"/>
            <a:ext cx="4274288" cy="14762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Sensitivity und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
"How many sick among all the sick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513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/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u="sng">
                    <a:latin typeface="Franklin Gothic Book" panose="020B0503020102020204" pitchFamily="34" charset="0"/>
                  </a:rPr>
                  <a:t>PAY ATTENTION</a:t>
                </a:r>
                <a:r>
                  <a:rPr lang="en-CH">
                    <a:latin typeface="Franklin Gothic Book" panose="020B0503020102020204" pitchFamily="34" charset="0"/>
                  </a:rPr>
                  <a:t>: Sensitivity + Specificity </a:t>
                </a:r>
                <a14:m>
                  <m:oMath xmlns:m="http://schemas.openxmlformats.org/officeDocument/2006/math">
                    <m:r>
                      <a:rPr lang="en-CH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de-DE" b="0">
                  <a:latin typeface="Franklin Gothic Book" panose="020B0503020102020204" pitchFamily="34" charset="0"/>
                  <a:ea typeface="Cambria Math" panose="02040503050406030204" pitchFamily="18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r>
                  <a:rPr lang="en-GB" b="1" u="sng">
                    <a:latin typeface="Franklin Gothic Book" panose="020B0503020102020204" pitchFamily="34" charset="0"/>
                  </a:rPr>
                  <a:t>In the case of the perfect classifier:</a:t>
                </a:r>
              </a:p>
              <a:p>
                <a:r>
                  <a:rPr lang="en-GB">
                    <a:latin typeface="Franklin Gothic Book" panose="020B0503020102020204" pitchFamily="34" charset="0"/>
                  </a:rPr>
                  <a:t>FN = 0 und FP = 0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 P = TP und TN = N</a:t>
                </a:r>
              </a:p>
              <a:p>
                <a:endParaRPr lang="en-CH">
                  <a:latin typeface="Franklin Gothic Book" panose="020B0503020102020204" pitchFamily="34" charset="0"/>
                  <a:sym typeface="Wingdings" pitchFamily="2" charset="2"/>
                </a:endParaRPr>
              </a:p>
              <a:p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Sensitivity = 1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AND </a:t>
                </a:r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Specificity = 1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blipFill>
                <a:blip r:embed="rId7"/>
                <a:stretch>
                  <a:fillRect l="-1259" t="-1242" b="-37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C1BB7DD-7C9E-D097-767E-325514DBE23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55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99"/>
    </mc:Choice>
    <mc:Fallback xmlns="">
      <p:transition spd="slow" advTm="11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5" grpId="0"/>
      <p:bldP spid="6" grpId="0"/>
      <p:bldP spid="9" grpId="0"/>
      <p:bldP spid="10" grpId="0"/>
      <p:bldP spid="1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9087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430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b="1">
                    <a:latin typeface="Franklin Gothic Book" panose="020B0503020102020204" pitchFamily="34" charset="0"/>
                  </a:rPr>
                  <a:t>Balanced Accuracy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b="1">
                    <a:latin typeface="Franklin Gothic Book" panose="020B05030201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𝑆𝑝𝑒𝑐𝑖𝑓𝑖𝑐𝑖𝑡𝑦</m:t>
                        </m:r>
                      </m:num>
                      <m:den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62FA242-DFD7-A9FF-C643-48998E10F96C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10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62"/>
    </mc:Choice>
    <mc:Fallback xmlns="">
      <p:transition spd="slow" advTm="2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12970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62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CH" sz="2400" b="1">
                    <a:latin typeface="Franklin Gothic Book" panose="020B0503020102020204" pitchFamily="34" charset="0"/>
                  </a:rPr>
                  <a:t>F1 </a:t>
                </a:r>
                <a:r>
                  <a:rPr lang="en-GB" sz="2400" b="1">
                    <a:latin typeface="Franklin Gothic Book" panose="020B05030201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𝑆𝑒𝑛𝑠𝑖𝑡𝑖𝑣𝑖𝑡𝑦</m:t>
                            </m:r>
                          </m:den>
                        </m:f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𝑆𝑝𝑒𝑐𝑖𝑓𝑖𝑐𝑖𝑡𝑦</m:t>
                            </m:r>
                          </m:den>
                        </m:f>
                      </m:den>
                    </m:f>
                  </m:oMath>
                </a14:m>
                <a:endParaRPr lang="en-CH" sz="240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blipFill>
                <a:blip r:embed="rId7"/>
                <a:stretch>
                  <a:fillRect l="-1613" r="-645" b="-48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E41A568-CA97-F44A-AAAF-593A2EFDB136}"/>
              </a:ext>
            </a:extLst>
          </p:cNvPr>
          <p:cNvSpPr txBox="1"/>
          <p:nvPr/>
        </p:nvSpPr>
        <p:spPr>
          <a:xfrm>
            <a:off x="7237652" y="5501170"/>
            <a:ext cx="2239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* harmonic mean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5C843-66CE-9671-E292-C8A8D989E347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7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2"/>
    </mc:Choice>
    <mc:Fallback xmlns="">
      <p:transition spd="slow" advTm="2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FA55-7B73-B049-980D-91C3989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52" y="0"/>
            <a:ext cx="10515600" cy="995842"/>
          </a:xfrm>
        </p:spPr>
        <p:txBody>
          <a:bodyPr/>
          <a:lstStyle/>
          <a:p>
            <a:r>
              <a:rPr lang="en-GB"/>
              <a:t>Summary – confusion matrix</a:t>
            </a:r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BC1E0-3441-364D-BC17-29D3B44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391"/>
            <a:ext cx="12192000" cy="56405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76118-1ACB-B3A0-8639-325C635F723E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76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1"/>
    </mc:Choice>
    <mc:Fallback xmlns="">
      <p:transition spd="slow" advTm="4094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8" y="442524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5A3E3-EEF0-5F4A-BB15-955B071F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8" y="1893220"/>
            <a:ext cx="4065981" cy="433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939" y="1958015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611957" y="1773349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357443" y="1760021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485522" y="5551451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456847" y="5551451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4CE4E-BBAD-D742-A772-F3F38A413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98" y="1786462"/>
            <a:ext cx="1580646" cy="87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D07ED2-E636-6041-BB5F-E2FD530C6E09}"/>
              </a:ext>
            </a:extLst>
          </p:cNvPr>
          <p:cNvSpPr txBox="1"/>
          <p:nvPr/>
        </p:nvSpPr>
        <p:spPr>
          <a:xfrm>
            <a:off x="9906683" y="2713344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A5864-5CA9-C64E-BC5B-7F44C415A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498" y="3441072"/>
            <a:ext cx="1703994" cy="933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E76A3-A692-D644-81EF-383A1D825492}"/>
              </a:ext>
            </a:extLst>
          </p:cNvPr>
          <p:cNvSpPr txBox="1"/>
          <p:nvPr/>
        </p:nvSpPr>
        <p:spPr>
          <a:xfrm>
            <a:off x="10115471" y="44864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5263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462341-D51D-AD4B-94F2-3484CDEC528C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70568-FD19-DA45-2860-AD25B41F2C64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41"/>
    </mc:Choice>
    <mc:Fallback xmlns="">
      <p:transition spd="slow" advTm="76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7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D03AF-0409-FF4B-9A84-F5C89EF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79" y="1722753"/>
            <a:ext cx="4523180" cy="4616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7" y="312456"/>
            <a:ext cx="10515600" cy="1325563"/>
          </a:xfrm>
        </p:spPr>
        <p:txBody>
          <a:bodyPr/>
          <a:lstStyle/>
          <a:p>
            <a:r>
              <a:rPr lang="en-CH"/>
              <a:t>Class 0:1000 – Class 1:50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103626" y="160300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849112" y="158967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6977191" y="538110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4948516" y="538110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55C4A-AB71-F447-B8FB-59C226140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6"/>
          <a:stretch/>
        </p:blipFill>
        <p:spPr>
          <a:xfrm>
            <a:off x="215267" y="1722753"/>
            <a:ext cx="3826626" cy="449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C4C88E-F0D5-D243-8D39-78DDF62F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077" y="1836289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61050-D90A-4947-AEBD-457F872A4CAC}"/>
              </a:ext>
            </a:extLst>
          </p:cNvPr>
          <p:cNvSpPr txBox="1"/>
          <p:nvPr/>
        </p:nvSpPr>
        <p:spPr>
          <a:xfrm>
            <a:off x="9616342" y="2747895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99.7 %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43D3E3-6FC6-4D46-BF05-7B2822264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6" y="3449982"/>
            <a:ext cx="1710305" cy="9365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3AFCFA-800A-AF43-9D4E-4799EEF3F826}"/>
              </a:ext>
            </a:extLst>
          </p:cNvPr>
          <p:cNvSpPr txBox="1"/>
          <p:nvPr/>
        </p:nvSpPr>
        <p:spPr>
          <a:xfrm>
            <a:off x="9745383" y="442861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50 %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/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74.9%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blipFill>
                <a:blip r:embed="rId9"/>
                <a:stretch>
                  <a:fillRect l="-1515" r="-4545"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7029FE1-CE8D-E343-9353-FC3843C86601}"/>
              </a:ext>
            </a:extLst>
          </p:cNvPr>
          <p:cNvSpPr txBox="1"/>
          <p:nvPr/>
        </p:nvSpPr>
        <p:spPr>
          <a:xfrm>
            <a:off x="9330655" y="5208024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8BAFC-4B56-F1DB-ADCC-00F7A86276A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2"/>
    </mc:Choice>
    <mc:Fallback xmlns="">
      <p:transition spd="slow" advTm="1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0C99A-782B-CF41-969C-65062C4D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4" y="1913860"/>
            <a:ext cx="4555226" cy="4504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5" y="439810"/>
            <a:ext cx="10515600" cy="1325563"/>
          </a:xfrm>
        </p:spPr>
        <p:txBody>
          <a:bodyPr/>
          <a:lstStyle/>
          <a:p>
            <a:r>
              <a:rPr lang="en-CH"/>
              <a:t>Class 0:1000 – Class 1:100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380074" y="174252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125560" y="1729194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253639" y="552062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224964" y="5520624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345F9-9078-B44C-879E-98BB599C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5" y="1913860"/>
            <a:ext cx="3815554" cy="4258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1D28E-64EA-C540-A199-856F65F8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976" y="1981087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4B9BE-C507-3947-9C58-8C0AF9D9AE46}"/>
              </a:ext>
            </a:extLst>
          </p:cNvPr>
          <p:cNvSpPr txBox="1"/>
          <p:nvPr/>
        </p:nvSpPr>
        <p:spPr>
          <a:xfrm>
            <a:off x="9949126" y="287368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98.9 %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41EC-527C-614E-A97C-BB7E21140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417" y="3701027"/>
            <a:ext cx="1698251" cy="929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DDE3F9-EDC6-B24B-8120-43D7C453217E}"/>
              </a:ext>
            </a:extLst>
          </p:cNvPr>
          <p:cNvSpPr txBox="1"/>
          <p:nvPr/>
        </p:nvSpPr>
        <p:spPr>
          <a:xfrm>
            <a:off x="10084194" y="4631022"/>
            <a:ext cx="109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61 %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80%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4C414F-8592-714E-85D8-204E0B2AAF3B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58163-1546-2695-1226-8F9BC96B9EC6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4D46F-C098-8349-B75A-EC3476A1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44" y="1894623"/>
            <a:ext cx="4563252" cy="454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40" y="304635"/>
            <a:ext cx="10515600" cy="1325563"/>
          </a:xfrm>
        </p:spPr>
        <p:txBody>
          <a:bodyPr/>
          <a:lstStyle/>
          <a:p>
            <a:r>
              <a:rPr lang="en-CH"/>
              <a:t>Class 0:1000 – Class 1:1000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209952" y="170995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955438" y="169662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083517" y="548805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054842" y="548805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A67C8-7F4C-9E48-926E-A652009B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" b="4851"/>
          <a:stretch/>
        </p:blipFill>
        <p:spPr>
          <a:xfrm>
            <a:off x="609600" y="1729195"/>
            <a:ext cx="3636227" cy="4051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374656-E5D4-E746-85AE-CF2FBB6E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492" y="1909709"/>
            <a:ext cx="1591582" cy="877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EF5812-DA6C-D141-841A-45F34F59DF9C}"/>
              </a:ext>
            </a:extLst>
          </p:cNvPr>
          <p:cNvSpPr txBox="1"/>
          <p:nvPr/>
        </p:nvSpPr>
        <p:spPr>
          <a:xfrm>
            <a:off x="9763628" y="2787104"/>
            <a:ext cx="1346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91.2 %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9C39E-0918-7745-80B5-F836355F8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784" y="3609232"/>
            <a:ext cx="1678997" cy="919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253F67-E5D9-7F43-9CB0-57DDE8F2F879}"/>
              </a:ext>
            </a:extLst>
          </p:cNvPr>
          <p:cNvSpPr txBox="1"/>
          <p:nvPr/>
        </p:nvSpPr>
        <p:spPr>
          <a:xfrm>
            <a:off x="9679647" y="4528683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90.7 %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91%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F317A5-E35A-9D46-AA55-FCED1B31A5F1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528E7-C18F-8FCE-EBAE-FAF5C523846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4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0"/>
    </mc:Choice>
    <mc:Fallback xmlns="">
      <p:transition spd="slow" advTm="1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2"/>
            <a:ext cx="10515600" cy="1505685"/>
          </a:xfrm>
        </p:spPr>
        <p:txBody>
          <a:bodyPr>
            <a:normAutofit/>
          </a:bodyPr>
          <a:lstStyle/>
          <a:p>
            <a:r>
              <a:rPr lang="en-GB"/>
              <a:t>Datasets in der Praxis (hospital-acquired infections)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91251" y="2274838"/>
            <a:ext cx="8489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683 patients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Class 0 (Infected): 75 (11% of the total) </a:t>
            </a:r>
          </a:p>
          <a:p>
            <a:r>
              <a:rPr lang="en-GB" sz="3600">
                <a:latin typeface="Franklin Gothic Book" panose="020B0503020102020204" pitchFamily="34" charset="0"/>
              </a:rPr>
              <a:t>Class 1 (healthy): 608 (89% of the total)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85208"/>
            <a:ext cx="11587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000000"/>
                </a:solidFill>
                <a:latin typeface="Franklin Gothic Book" panose="020B0503020102020204" pitchFamily="34" charset="0"/>
              </a:rPr>
              <a:t>Cohen, Gilles, et al. "Learning from imbalanced data in surveillance of nosocomial infection." Artificial intelligence in medicine 37.1 (2006): 7-18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944E8-BCAE-B4F8-B1C9-7BA815E6AA0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802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80" y="290746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 (mit vs. ohne Oversampling)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87" y="1879920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6615305" y="1695254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8360791" y="1681926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8488870" y="547335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6460195" y="5473356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B2EF5-760B-3342-980D-5E41B543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" y="1736621"/>
            <a:ext cx="4472882" cy="4489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9CAAD-2319-9346-96EB-476A42F3A2EB}"/>
              </a:ext>
            </a:extLst>
          </p:cNvPr>
          <p:cNvSpPr txBox="1"/>
          <p:nvPr/>
        </p:nvSpPr>
        <p:spPr>
          <a:xfrm>
            <a:off x="2704172" y="5288690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09B6A-F63A-9047-9FA9-19E3B8ECA07C}"/>
              </a:ext>
            </a:extLst>
          </p:cNvPr>
          <p:cNvSpPr txBox="1"/>
          <p:nvPr/>
        </p:nvSpPr>
        <p:spPr>
          <a:xfrm>
            <a:off x="675497" y="5288690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6542-33DC-0B4F-800B-7316E86373EB}"/>
              </a:ext>
            </a:extLst>
          </p:cNvPr>
          <p:cNvSpPr txBox="1"/>
          <p:nvPr/>
        </p:nvSpPr>
        <p:spPr>
          <a:xfrm>
            <a:off x="735932" y="1565283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8F393-2AF4-A749-99F2-45B52463953D}"/>
              </a:ext>
            </a:extLst>
          </p:cNvPr>
          <p:cNvSpPr txBox="1"/>
          <p:nvPr/>
        </p:nvSpPr>
        <p:spPr>
          <a:xfrm>
            <a:off x="2481418" y="155195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85D2B-CBA4-F44C-859A-E35450D7DDB3}"/>
              </a:ext>
            </a:extLst>
          </p:cNvPr>
          <p:cNvSpPr txBox="1"/>
          <p:nvPr/>
        </p:nvSpPr>
        <p:spPr>
          <a:xfrm>
            <a:off x="1108942" y="6245663"/>
            <a:ext cx="276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 OVERSAMPLING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9E9CB-6A82-DB4D-BEDD-C789428311B4}"/>
              </a:ext>
            </a:extLst>
          </p:cNvPr>
          <p:cNvSpPr txBox="1"/>
          <p:nvPr/>
        </p:nvSpPr>
        <p:spPr>
          <a:xfrm>
            <a:off x="6809088" y="6347123"/>
            <a:ext cx="3103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WITHOUT OVERSAMPLING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E35CFD-E18C-204E-97F2-44D3485CC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301" y="2084094"/>
            <a:ext cx="1329339" cy="733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FB6B7-E09C-444F-AD61-0BC85182F55F}"/>
              </a:ext>
            </a:extLst>
          </p:cNvPr>
          <p:cNvSpPr txBox="1"/>
          <p:nvPr/>
        </p:nvSpPr>
        <p:spPr>
          <a:xfrm>
            <a:off x="4529843" y="286350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86.7 %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938325-9C26-0F4F-81E1-6ABF7D576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994" y="3429000"/>
            <a:ext cx="1470849" cy="805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5A94A-E9E2-1940-BC54-5C7AA3C8C8E7}"/>
              </a:ext>
            </a:extLst>
          </p:cNvPr>
          <p:cNvSpPr txBox="1"/>
          <p:nvPr/>
        </p:nvSpPr>
        <p:spPr>
          <a:xfrm>
            <a:off x="4645592" y="4385728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90.6 %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AA693A-B39B-9443-9AD0-961C78910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169" y="2111756"/>
            <a:ext cx="1329339" cy="733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C96126-81A0-0D4E-98C7-D5ECCB5E5C94}"/>
              </a:ext>
            </a:extLst>
          </p:cNvPr>
          <p:cNvSpPr txBox="1"/>
          <p:nvPr/>
        </p:nvSpPr>
        <p:spPr>
          <a:xfrm>
            <a:off x="10490711" y="2891166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7FC581-F02F-9040-85D9-1D055BFD1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2480" y="3533161"/>
            <a:ext cx="1470849" cy="8054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B25F77-A182-944E-AEC0-FAD0222BD215}"/>
              </a:ext>
            </a:extLst>
          </p:cNvPr>
          <p:cNvSpPr txBox="1"/>
          <p:nvPr/>
        </p:nvSpPr>
        <p:spPr>
          <a:xfrm>
            <a:off x="10666880" y="4387461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/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88.7%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blipFill>
                <a:blip r:embed="rId9"/>
                <a:stretch>
                  <a:fillRect l="-3061" r="-5102" b="-181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B8365C9-CB7D-5342-B10D-37CF74F8E44B}"/>
              </a:ext>
            </a:extLst>
          </p:cNvPr>
          <p:cNvSpPr txBox="1"/>
          <p:nvPr/>
        </p:nvSpPr>
        <p:spPr>
          <a:xfrm>
            <a:off x="4395193" y="4937532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/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blipFill>
                <a:blip r:embed="rId10"/>
                <a:stretch>
                  <a:fillRect l="-3529" r="-5882" b="-173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8F1FD44-C500-E24A-8837-3672A4008E40}"/>
              </a:ext>
            </a:extLst>
          </p:cNvPr>
          <p:cNvSpPr txBox="1"/>
          <p:nvPr/>
        </p:nvSpPr>
        <p:spPr>
          <a:xfrm>
            <a:off x="10199916" y="4997070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FE918-083D-59B3-7B6A-6DABB705A0BB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8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7"/>
    </mc:Choice>
    <mc:Fallback xmlns="">
      <p:transition spd="slow" advTm="5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95" y="1223642"/>
            <a:ext cx="10515600" cy="151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162"/>
            <a:ext cx="12192000" cy="2561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2" y="357033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8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10" y="4486732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3" y="392578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78B2F-5416-A948-9604-4D2EE559C975}"/>
              </a:ext>
            </a:extLst>
          </p:cNvPr>
          <p:cNvSpPr/>
          <p:nvPr/>
        </p:nvSpPr>
        <p:spPr>
          <a:xfrm>
            <a:off x="5682857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8A530-1548-8F49-AC35-C92ED86C5FEC}"/>
              </a:ext>
            </a:extLst>
          </p:cNvPr>
          <p:cNvSpPr txBox="1"/>
          <p:nvPr/>
        </p:nvSpPr>
        <p:spPr>
          <a:xfrm>
            <a:off x="7535120" y="3925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/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0C93C9-E677-704C-854B-1D0509F9E205}"/>
              </a:ext>
            </a:extLst>
          </p:cNvPr>
          <p:cNvSpPr txBox="1"/>
          <p:nvPr/>
        </p:nvSpPr>
        <p:spPr>
          <a:xfrm>
            <a:off x="7533269" y="4184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89D78-0E9F-6647-866D-58E06A4F871C}"/>
              </a:ext>
            </a:extLst>
          </p:cNvPr>
          <p:cNvSpPr txBox="1"/>
          <p:nvPr/>
        </p:nvSpPr>
        <p:spPr>
          <a:xfrm>
            <a:off x="7533269" y="4466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43663-515A-A841-8F16-DC2DB02377E6}"/>
              </a:ext>
            </a:extLst>
          </p:cNvPr>
          <p:cNvSpPr txBox="1"/>
          <p:nvPr/>
        </p:nvSpPr>
        <p:spPr>
          <a:xfrm>
            <a:off x="7533269" y="4745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AB09A-B920-6E4B-A066-269AB5214387}"/>
              </a:ext>
            </a:extLst>
          </p:cNvPr>
          <p:cNvSpPr txBox="1"/>
          <p:nvPr/>
        </p:nvSpPr>
        <p:spPr>
          <a:xfrm>
            <a:off x="7529567" y="5024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D0164-55B6-A042-A90B-BBBCCE4A2E40}"/>
              </a:ext>
            </a:extLst>
          </p:cNvPr>
          <p:cNvSpPr/>
          <p:nvPr/>
        </p:nvSpPr>
        <p:spPr>
          <a:xfrm>
            <a:off x="7378456" y="3556383"/>
            <a:ext cx="885869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E6EC0-15D8-5743-AD35-96716E4DDE1E}"/>
              </a:ext>
            </a:extLst>
          </p:cNvPr>
          <p:cNvSpPr txBox="1"/>
          <p:nvPr/>
        </p:nvSpPr>
        <p:spPr>
          <a:xfrm>
            <a:off x="458973" y="6285053"/>
            <a:ext cx="58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CWA – Class Weighted Accuracy (proposed in the paper)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8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68"/>
    </mc:Choice>
    <mc:Fallback xmlns="">
      <p:transition spd="slow" advTm="11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5" grpId="0"/>
      <p:bldP spid="6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2BE7E-D469-1244-A9D0-16DC0D87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2303134"/>
            <a:ext cx="12192000" cy="296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098158" y="3138563"/>
            <a:ext cx="728085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940907" y="3175817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572380" y="4095533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55E37-E347-FA41-B972-D82B09DADC2B}"/>
              </a:ext>
            </a:extLst>
          </p:cNvPr>
          <p:cNvSpPr/>
          <p:nvPr/>
        </p:nvSpPr>
        <p:spPr>
          <a:xfrm>
            <a:off x="7313436" y="3138563"/>
            <a:ext cx="863001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B34136-A6AF-7743-9268-D4E25B0CA535}"/>
              </a:ext>
            </a:extLst>
          </p:cNvPr>
          <p:cNvSpPr/>
          <p:nvPr/>
        </p:nvSpPr>
        <p:spPr>
          <a:xfrm>
            <a:off x="5808925" y="3138563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18"/>
    </mc:Choice>
    <mc:Fallback xmlns="">
      <p:transition spd="slow" advTm="9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77B-D6BF-2D49-9D74-AA64F6C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Images and Neural Networks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BAB8B3-08DD-C3DE-2CC7-FB4E44181FA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"/>
    </mc:Choice>
    <mc:Fallback xmlns="">
      <p:transition spd="slow" advTm="620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CA80-592E-4847-84A8-EFD9594F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A1D8-24D4-AC40-9EB8-C525614A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/>
              <a:t>Are neural networks smarter? Can they handle unbalanced records?
</a:t>
            </a:r>
          </a:p>
          <a:p>
            <a:pPr marL="0" indent="0" algn="ctr">
              <a:buNone/>
            </a:pPr>
            <a:r>
              <a:rPr lang="en-GB" sz="3600">
                <a:solidFill>
                  <a:srgbClr val="FF0000"/>
                </a:solidFill>
              </a:rPr>
              <a:t>The goal is to convince you that what we've seen can happen with almost any algorithm.</a:t>
            </a:r>
            <a:endParaRPr lang="en-CH" sz="360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CE501-0243-F564-B3BD-5DCCDCCB510D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6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93FB-CB7B-6F4B-A7BE-C3D1913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365125"/>
            <a:ext cx="10515600" cy="857619"/>
          </a:xfrm>
        </p:spPr>
        <p:txBody>
          <a:bodyPr>
            <a:normAutofit/>
          </a:bodyPr>
          <a:lstStyle/>
          <a:p>
            <a:r>
              <a:rPr lang="en-CH"/>
              <a:t>Problem </a:t>
            </a:r>
            <a:r>
              <a:rPr lang="en-GB"/>
              <a:t>Description</a:t>
            </a:r>
            <a:endParaRPr lang="en-CH"/>
          </a:p>
        </p:txBody>
      </p:sp>
      <p:pic>
        <p:nvPicPr>
          <p:cNvPr id="1026" name="Picture 2" descr="MNIST Database Examples - Size Normalized">
            <a:extLst>
              <a:ext uri="{FF2B5EF4-FFF2-40B4-BE49-F238E27FC236}">
                <a16:creationId xmlns:a16="http://schemas.microsoft.com/office/drawing/2014/main" id="{CF3F0EF4-2B1C-814F-8E6D-07439591B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37" y="1496016"/>
            <a:ext cx="4338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CBD63-EF28-4F4D-AD12-08FB031A3501}"/>
              </a:ext>
            </a:extLst>
          </p:cNvPr>
          <p:cNvSpPr txBox="1"/>
          <p:nvPr/>
        </p:nvSpPr>
        <p:spPr>
          <a:xfrm>
            <a:off x="934972" y="1901970"/>
            <a:ext cx="5276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ranklin Gothic Book" panose="020B0503020102020204" pitchFamily="34" charset="0"/>
              </a:rPr>
              <a:t>I want to develop a classifier that distinguishes the 1 from all the others.</a:t>
            </a:r>
          </a:p>
          <a:p>
            <a:endParaRPr lang="en-GB" sz="3200" dirty="0">
              <a:latin typeface="Franklin Gothic Book" panose="020B0503020102020204" pitchFamily="34" charset="0"/>
            </a:endParaRPr>
          </a:p>
          <a:p>
            <a:r>
              <a:rPr lang="en-GB" sz="3200" b="1" dirty="0">
                <a:latin typeface="Franklin Gothic Book" panose="020B0503020102020204" pitchFamily="34" charset="0"/>
              </a:rPr>
              <a:t># Number 1s</a:t>
            </a:r>
            <a:r>
              <a:rPr lang="en-GB" sz="3200" dirty="0">
                <a:latin typeface="Franklin Gothic Book" panose="020B0503020102020204" pitchFamily="34" charset="0"/>
              </a:rPr>
              <a:t>: 6742 (11.2%)</a:t>
            </a:r>
          </a:p>
          <a:p>
            <a:r>
              <a:rPr lang="en-GB" sz="3200" b="1" dirty="0">
                <a:latin typeface="Franklin Gothic Book" panose="020B0503020102020204" pitchFamily="34" charset="0"/>
              </a:rPr>
              <a:t># Number 0,2,3,4,5,6,7,8,9</a:t>
            </a:r>
            <a:r>
              <a:rPr lang="en-GB" sz="3200" dirty="0">
                <a:latin typeface="Franklin Gothic Book" panose="020B0503020102020204" pitchFamily="34" charset="0"/>
              </a:rPr>
              <a:t>: ca. 53258 (88.8%)</a:t>
            </a:r>
            <a:endParaRPr lang="en-CH" sz="3200" dirty="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2E05A-1A59-194A-9355-34C345AB69B5}"/>
              </a:ext>
            </a:extLst>
          </p:cNvPr>
          <p:cNvSpPr txBox="1"/>
          <p:nvPr/>
        </p:nvSpPr>
        <p:spPr>
          <a:xfrm>
            <a:off x="6766737" y="5852542"/>
            <a:ext cx="450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Handwritten digits – 28x28 pixel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FD16B-C522-0115-BBE8-BF25BEE962D3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4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1"/>
    </mc:Choice>
    <mc:Fallback xmlns="">
      <p:transition spd="slow" advTm="3959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7EC9-8B74-3F47-AEA2-3968D0A6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Confusion Matrix 1 vs. all (MNIST)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0FAAE-0222-ED40-AD50-A868A7DC34CC}"/>
              </a:ext>
            </a:extLst>
          </p:cNvPr>
          <p:cNvSpPr/>
          <p:nvPr/>
        </p:nvSpPr>
        <p:spPr>
          <a:xfrm>
            <a:off x="3423684" y="216904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055F3-67DD-F746-9870-98BE6BBC17FB}"/>
              </a:ext>
            </a:extLst>
          </p:cNvPr>
          <p:cNvSpPr/>
          <p:nvPr/>
        </p:nvSpPr>
        <p:spPr>
          <a:xfrm>
            <a:off x="5964866" y="2169041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  <a:latin typeface="Franklin Gothic Book" panose="020B0503020102020204" pitchFamily="34" charset="0"/>
              </a:rPr>
              <a:t>6742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A7835-119E-9C4B-844D-2791F8B8ECAA}"/>
              </a:ext>
            </a:extLst>
          </p:cNvPr>
          <p:cNvSpPr/>
          <p:nvPr/>
        </p:nvSpPr>
        <p:spPr>
          <a:xfrm>
            <a:off x="3423684" y="3710763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F5217-C3C7-C447-9CCD-AD1A40A3184B}"/>
              </a:ext>
            </a:extLst>
          </p:cNvPr>
          <p:cNvSpPr/>
          <p:nvPr/>
        </p:nvSpPr>
        <p:spPr>
          <a:xfrm>
            <a:off x="5964866" y="371076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53258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37A8E-D00E-7E42-AC76-D247717DA09D}"/>
              </a:ext>
            </a:extLst>
          </p:cNvPr>
          <p:cNvSpPr txBox="1"/>
          <p:nvPr/>
        </p:nvSpPr>
        <p:spPr>
          <a:xfrm>
            <a:off x="1259932" y="2767732"/>
            <a:ext cx="178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DE7B2-4686-314A-8EAD-3553E6CD6826}"/>
              </a:ext>
            </a:extLst>
          </p:cNvPr>
          <p:cNvSpPr txBox="1"/>
          <p:nvPr/>
        </p:nvSpPr>
        <p:spPr>
          <a:xfrm>
            <a:off x="3432848" y="5691436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9D533-9EA5-844D-8DD7-79D1EA25FE01}"/>
              </a:ext>
            </a:extLst>
          </p:cNvPr>
          <p:cNvSpPr txBox="1"/>
          <p:nvPr/>
        </p:nvSpPr>
        <p:spPr>
          <a:xfrm>
            <a:off x="651720" y="415845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>
                <a:latin typeface="Franklin Gothic Book" panose="020B0503020102020204" pitchFamily="34" charset="0"/>
              </a:rPr>
              <a:t>True Label </a:t>
            </a:r>
          </a:p>
          <a:p>
            <a:pPr algn="r"/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A9C70-5316-0E4D-8F66-329B5647ACF6}"/>
              </a:ext>
            </a:extLst>
          </p:cNvPr>
          <p:cNvSpPr txBox="1"/>
          <p:nvPr/>
        </p:nvSpPr>
        <p:spPr>
          <a:xfrm>
            <a:off x="6096000" y="555293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</a:t>
            </a:r>
          </a:p>
          <a:p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279E6-E020-6148-BD66-EEC82634BC2B}"/>
              </a:ext>
            </a:extLst>
          </p:cNvPr>
          <p:cNvSpPr txBox="1"/>
          <p:nvPr/>
        </p:nvSpPr>
        <p:spPr>
          <a:xfrm>
            <a:off x="9569302" y="5229771"/>
            <a:ext cx="25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</a:t>
            </a:r>
            <a:r>
              <a:rPr lang="en-GB">
                <a:latin typeface="Franklin Gothic Book" panose="020B0503020102020204" pitchFamily="34" charset="0"/>
              </a:rPr>
              <a:t>Not relevant: Results of a neural network with 1 neuron with sigmoid activation function</a:t>
            </a:r>
            <a:r>
              <a:rPr lang="en-CH">
                <a:latin typeface="Franklin Gothic Book" panose="020B05030201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9A535-EE37-1665-5F62-7D814CA84603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5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130-B452-614C-B9DF-15675F76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Receiving Operating Curve 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13BD0-C446-EF41-92FE-9D7FB87C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/>
              <a:t>The ROC curve is a very important method for studying binary classification metrics.</a:t>
            </a:r>
            <a:br>
              <a:rPr lang="en-GB" sz="3200"/>
            </a:br>
            <a:r>
              <a:rPr lang="en-GB" sz="3200"/>
              <a:t>
It is used to derive the Area Under the Cruve (AUC) metric.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15AD6-A14F-57D6-04D1-E20954CC179B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8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07"/>
    </mc:Choice>
    <mc:Fallback xmlns="">
      <p:transition spd="slow" advTm="7450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B056-C362-DE12-AD4B-B7836B7E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571B-B29B-2475-CFAD-487BDD517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 </a:t>
            </a:r>
            <a:r>
              <a:rPr lang="en-GB" b="1"/>
              <a:t>ROC curve</a:t>
            </a:r>
            <a:r>
              <a:rPr lang="en-GB"/>
              <a:t> (</a:t>
            </a:r>
            <a:r>
              <a:rPr lang="en-GB" b="1"/>
              <a:t>receiver operating characteristic curve</a:t>
            </a:r>
            <a:r>
              <a:rPr lang="en-GB"/>
              <a:t>) is a graph showing the performance of a classification model at all classification thresholds. This curve plots two parameters: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True Positive Rate (TPR)</a:t>
            </a:r>
          </a:p>
          <a:p>
            <a:r>
              <a:rPr lang="en-GB"/>
              <a:t>False Positive Rate (FPR)</a:t>
            </a:r>
          </a:p>
          <a:p>
            <a:endParaRPr lang="en-CH"/>
          </a:p>
          <a:p>
            <a:pPr marL="0" indent="0">
              <a:buNone/>
            </a:pPr>
            <a:r>
              <a:rPr lang="en-GB"/>
              <a:t>H</a:t>
            </a:r>
            <a:r>
              <a:rPr lang="en-CH"/>
              <a:t>ow can we draw the curve? A model has only one value for TPR and FPR!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F639A-D6F3-02BE-95BF-F5EF4790F631}"/>
              </a:ext>
            </a:extLst>
          </p:cNvPr>
          <p:cNvSpPr txBox="1"/>
          <p:nvPr/>
        </p:nvSpPr>
        <p:spPr>
          <a:xfrm>
            <a:off x="207816" y="6488668"/>
            <a:ext cx="10328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https://developers.google.com/machine-learning/crash-course/classification/roc-and-auc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053E0-928C-6190-816E-84C1F547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752" y="4212569"/>
            <a:ext cx="3408218" cy="660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6A4F6-19DA-2709-4F5D-CBD9E055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752" y="3221414"/>
            <a:ext cx="3505200" cy="679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678E-6061-6356-3DE6-87ECB60AE587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106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(II) -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Let us suppose we have a model that has, as output,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being in class 1.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input observation is classified according to the following rule</a:t>
                </a:r>
                <a:r>
                  <a:rPr lang="en-CH" baseline="30000"/>
                  <a:t>1)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H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0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With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CH"/>
                  <a:t> is a real number. Normally one chooses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CH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4970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224F03-EA02-0FFB-74F5-A3F3D528AD3A}"/>
              </a:ext>
            </a:extLst>
          </p:cNvPr>
          <p:cNvSpPr txBox="1"/>
          <p:nvPr/>
        </p:nvSpPr>
        <p:spPr>
          <a:xfrm>
            <a:off x="89362" y="6423952"/>
            <a:ext cx="922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aseline="30000"/>
              <a:t>1) </a:t>
            </a:r>
            <a:r>
              <a:rPr lang="en-CH"/>
              <a:t>For the more mathematical savy of you, this is the translated H</a:t>
            </a:r>
            <a:r>
              <a:rPr lang="en-GB"/>
              <a:t>e</a:t>
            </a:r>
            <a:r>
              <a:rPr lang="en-CH"/>
              <a:t>aviside step function.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02923-DE6E-7D05-198F-4A6FB3BF45FE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398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3"/>
            <a:ext cx="10515600" cy="862542"/>
          </a:xfrm>
        </p:spPr>
        <p:txBody>
          <a:bodyPr>
            <a:normAutofit/>
          </a:bodyPr>
          <a:lstStyle/>
          <a:p>
            <a:r>
              <a:rPr lang="en-GB"/>
              <a:t>Datasets in practice (Microsope images)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F1E9-3FF8-C040-9613-D2F1B693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8" y="2338973"/>
            <a:ext cx="2417251" cy="2662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5FF62-91DE-EE43-B79C-D8DF318D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49" y="2297943"/>
            <a:ext cx="2466155" cy="267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16099" y="1453348"/>
            <a:ext cx="7425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220,000 training images - 57,458 test images 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B9E3-D94E-E244-88AE-08B656543690}"/>
              </a:ext>
            </a:extLst>
          </p:cNvPr>
          <p:cNvSpPr txBox="1"/>
          <p:nvPr/>
        </p:nvSpPr>
        <p:spPr>
          <a:xfrm>
            <a:off x="2226715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0 (no 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55%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DF401-F842-074C-BF62-4C514FF55044}"/>
              </a:ext>
            </a:extLst>
          </p:cNvPr>
          <p:cNvSpPr txBox="1"/>
          <p:nvPr/>
        </p:nvSpPr>
        <p:spPr>
          <a:xfrm>
            <a:off x="6077918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1 (Tumor)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45%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5F51-9FBA-674D-D45F-7D9A833238C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771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/>
          <a:lstStyle/>
          <a:p>
            <a:r>
              <a:rPr lang="en-CH"/>
              <a:t>ROC Curve (III) -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For each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one get a value of TPR</a:t>
                </a:r>
                <a14:m>
                  <m:oMath xmlns:m="http://schemas.openxmlformats.org/officeDocument/2006/math">
                    <m:r>
                      <a:rPr lang="de-CH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. 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ROC curve is obtained by plotting TPR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by varying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from 0 to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  <a:blipFill>
                <a:blip r:embed="rId2"/>
                <a:stretch>
                  <a:fillRect l="-1206" t="-7534" b="-20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6" y="3518044"/>
            <a:ext cx="3769439" cy="2707551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9439" h="2707551">
                <a:moveTo>
                  <a:pt x="0" y="2707551"/>
                </a:moveTo>
                <a:cubicBezTo>
                  <a:pt x="15240" y="2427689"/>
                  <a:pt x="30480" y="2147827"/>
                  <a:pt x="116378" y="1859653"/>
                </a:cubicBezTo>
                <a:cubicBezTo>
                  <a:pt x="202276" y="1571479"/>
                  <a:pt x="278476" y="1234813"/>
                  <a:pt x="515389" y="978504"/>
                </a:cubicBezTo>
                <a:cubicBezTo>
                  <a:pt x="752302" y="722195"/>
                  <a:pt x="1054331" y="479740"/>
                  <a:pt x="1537855" y="321798"/>
                </a:cubicBezTo>
                <a:cubicBezTo>
                  <a:pt x="2021379" y="163856"/>
                  <a:pt x="3045229" y="80729"/>
                  <a:pt x="3416531" y="30853"/>
                </a:cubicBezTo>
                <a:cubicBezTo>
                  <a:pt x="3787833" y="-19023"/>
                  <a:pt x="3776749" y="1758"/>
                  <a:pt x="3765666" y="225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268766-B583-30B7-A74C-4A9AB80991CD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7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5" grpId="0" animBg="1"/>
      <p:bldP spid="26" grpId="0"/>
      <p:bldP spid="30" grpId="0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>
            <a:noAutofit/>
          </a:bodyPr>
          <a:lstStyle/>
          <a:p>
            <a:r>
              <a:rPr lang="en-CH" sz="3600"/>
              <a:t>ROC Curve (IV) – AUC (Area Under the Curve)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/>
                  <a:t>To get a general metric on all possible cases (or possible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), the area under the curve (indicated with A) is often given as a metric.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  <a:blipFill>
                <a:blip r:embed="rId2"/>
                <a:stretch>
                  <a:fillRect l="-1206" t="-9524" r="-2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7" y="3514065"/>
            <a:ext cx="3787946" cy="2711530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  <a:gd name="connsiteX0" fmla="*/ 0 w 3761835"/>
              <a:gd name="connsiteY0" fmla="*/ 2711530 h 2711530"/>
              <a:gd name="connsiteX1" fmla="*/ 116378 w 3761835"/>
              <a:gd name="connsiteY1" fmla="*/ 1863632 h 2711530"/>
              <a:gd name="connsiteX2" fmla="*/ 515389 w 3761835"/>
              <a:gd name="connsiteY2" fmla="*/ 982483 h 2711530"/>
              <a:gd name="connsiteX3" fmla="*/ 1537855 w 3761835"/>
              <a:gd name="connsiteY3" fmla="*/ 325777 h 2711530"/>
              <a:gd name="connsiteX4" fmla="*/ 3416531 w 3761835"/>
              <a:gd name="connsiteY4" fmla="*/ 34832 h 2711530"/>
              <a:gd name="connsiteX5" fmla="*/ 3757354 w 3761835"/>
              <a:gd name="connsiteY5" fmla="*/ 18206 h 2711530"/>
              <a:gd name="connsiteX0" fmla="*/ 0 w 3787946"/>
              <a:gd name="connsiteY0" fmla="*/ 2711530 h 2711530"/>
              <a:gd name="connsiteX1" fmla="*/ 116378 w 3787946"/>
              <a:gd name="connsiteY1" fmla="*/ 1863632 h 2711530"/>
              <a:gd name="connsiteX2" fmla="*/ 515389 w 3787946"/>
              <a:gd name="connsiteY2" fmla="*/ 982483 h 2711530"/>
              <a:gd name="connsiteX3" fmla="*/ 1537855 w 3787946"/>
              <a:gd name="connsiteY3" fmla="*/ 325777 h 2711530"/>
              <a:gd name="connsiteX4" fmla="*/ 3416531 w 3787946"/>
              <a:gd name="connsiteY4" fmla="*/ 34832 h 2711530"/>
              <a:gd name="connsiteX5" fmla="*/ 3757354 w 3787946"/>
              <a:gd name="connsiteY5" fmla="*/ 18206 h 2711530"/>
              <a:gd name="connsiteX6" fmla="*/ 3773979 w 3787946"/>
              <a:gd name="connsiteY6" fmla="*/ 27157 h 27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7946" h="2711530">
                <a:moveTo>
                  <a:pt x="0" y="2711530"/>
                </a:moveTo>
                <a:cubicBezTo>
                  <a:pt x="15240" y="2431668"/>
                  <a:pt x="30480" y="2151806"/>
                  <a:pt x="116378" y="1863632"/>
                </a:cubicBezTo>
                <a:cubicBezTo>
                  <a:pt x="202276" y="1575458"/>
                  <a:pt x="278476" y="1238792"/>
                  <a:pt x="515389" y="982483"/>
                </a:cubicBezTo>
                <a:cubicBezTo>
                  <a:pt x="752302" y="726174"/>
                  <a:pt x="1054331" y="483719"/>
                  <a:pt x="1537855" y="325777"/>
                </a:cubicBezTo>
                <a:cubicBezTo>
                  <a:pt x="2021379" y="167835"/>
                  <a:pt x="3045229" y="84708"/>
                  <a:pt x="3416531" y="34832"/>
                </a:cubicBezTo>
                <a:cubicBezTo>
                  <a:pt x="3787833" y="-15044"/>
                  <a:pt x="3768437" y="-2576"/>
                  <a:pt x="3757354" y="18206"/>
                </a:cubicBezTo>
                <a:cubicBezTo>
                  <a:pt x="3816929" y="16927"/>
                  <a:pt x="3770516" y="25292"/>
                  <a:pt x="3773979" y="2715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3E20E4-8467-298F-E08A-17A78D9E9A45}"/>
              </a:ext>
            </a:extLst>
          </p:cNvPr>
          <p:cNvSpPr txBox="1"/>
          <p:nvPr/>
        </p:nvSpPr>
        <p:spPr>
          <a:xfrm>
            <a:off x="5446617" y="4493378"/>
            <a:ext cx="755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/>
              <a:t>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A14AE1-6FD5-7722-6EC1-2C8069F1DCBE}"/>
              </a:ext>
            </a:extLst>
          </p:cNvPr>
          <p:cNvCxnSpPr>
            <a:cxnSpLocks/>
          </p:cNvCxnSpPr>
          <p:nvPr/>
        </p:nvCxnSpPr>
        <p:spPr>
          <a:xfrm flipV="1">
            <a:off x="3989579" y="4082585"/>
            <a:ext cx="741243" cy="2154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B80A30-A513-49F5-95E9-DF9EB5E61B68}"/>
              </a:ext>
            </a:extLst>
          </p:cNvPr>
          <p:cNvCxnSpPr>
            <a:cxnSpLocks/>
          </p:cNvCxnSpPr>
          <p:nvPr/>
        </p:nvCxnSpPr>
        <p:spPr>
          <a:xfrm flipV="1">
            <a:off x="4524683" y="3806006"/>
            <a:ext cx="847121" cy="2420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18930-3901-D105-85A7-ECCEA30A4B9B}"/>
              </a:ext>
            </a:extLst>
          </p:cNvPr>
          <p:cNvCxnSpPr>
            <a:cxnSpLocks/>
          </p:cNvCxnSpPr>
          <p:nvPr/>
        </p:nvCxnSpPr>
        <p:spPr>
          <a:xfrm flipV="1">
            <a:off x="5086139" y="3684771"/>
            <a:ext cx="876935" cy="253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BAA7AA-4B42-EF57-3B9F-17A72D37A682}"/>
              </a:ext>
            </a:extLst>
          </p:cNvPr>
          <p:cNvCxnSpPr>
            <a:cxnSpLocks/>
          </p:cNvCxnSpPr>
          <p:nvPr/>
        </p:nvCxnSpPr>
        <p:spPr>
          <a:xfrm flipV="1">
            <a:off x="5647038" y="3623051"/>
            <a:ext cx="909767" cy="2655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C1A59A-86D3-9A5A-0BD9-993103D4E8D9}"/>
              </a:ext>
            </a:extLst>
          </p:cNvPr>
          <p:cNvCxnSpPr>
            <a:cxnSpLocks/>
          </p:cNvCxnSpPr>
          <p:nvPr/>
        </p:nvCxnSpPr>
        <p:spPr>
          <a:xfrm flipV="1">
            <a:off x="6228927" y="3595435"/>
            <a:ext cx="917434" cy="2628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A3DB6-68A5-3BBE-DB22-A701BFDB28EE}"/>
              </a:ext>
            </a:extLst>
          </p:cNvPr>
          <p:cNvCxnSpPr>
            <a:cxnSpLocks/>
          </p:cNvCxnSpPr>
          <p:nvPr/>
        </p:nvCxnSpPr>
        <p:spPr>
          <a:xfrm flipV="1">
            <a:off x="6797364" y="4296458"/>
            <a:ext cx="679551" cy="196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E5D8C6-4079-BCEF-D2B9-ABCF6CE950B7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636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282C-AAC0-664B-AB18-825BFD89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3" y="269432"/>
            <a:ext cx="10515600" cy="1325563"/>
          </a:xfrm>
        </p:spPr>
        <p:txBody>
          <a:bodyPr/>
          <a:lstStyle/>
          <a:p>
            <a:r>
              <a:rPr lang="en-GB"/>
              <a:t>Metrics for Multi-Class Problems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F1216-2CCF-0D4E-BF3D-5129108F2056}"/>
              </a:ext>
            </a:extLst>
          </p:cNvPr>
          <p:cNvSpPr txBox="1"/>
          <p:nvPr/>
        </p:nvSpPr>
        <p:spPr>
          <a:xfrm>
            <a:off x="723014" y="1997839"/>
            <a:ext cx="10396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Multiclass classification is the problem of classifying instances into one of three or more classes.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e.g. diabetes type I, II or "gestational". 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67FDD-7EFD-5A91-8EFA-4AEE901A596C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8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44"/>
    </mc:Choice>
    <mc:Fallback xmlns="">
      <p:transition spd="slow" advTm="23964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184990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Wingdings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CH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9E2F8-A1E2-8E2C-1DB8-25FB740419D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4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64" y="72475"/>
            <a:ext cx="11647206" cy="690059"/>
          </a:xfrm>
        </p:spPr>
        <p:txBody>
          <a:bodyPr>
            <a:normAutofit fontScale="90000"/>
          </a:bodyPr>
          <a:lstStyle/>
          <a:p>
            <a:r>
              <a:rPr lang="en-CH"/>
              <a:t>Confusion Matrix (Multi-class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5C0E3-FDA6-D243-87F9-B73D71B2111D}"/>
              </a:ext>
            </a:extLst>
          </p:cNvPr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2 and that have a true class of 0
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2C8D-20BF-1D4C-B9B6-25460DA0152E}"/>
              </a:ext>
            </a:extLst>
          </p:cNvPr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A25C5-69CA-D84E-B5E8-3E81AF87FD19}"/>
              </a:ext>
            </a:extLst>
          </p:cNvPr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95437-6128-1E4F-AF3C-CBC2F3663C07}"/>
              </a:ext>
            </a:extLst>
          </p:cNvPr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45E6B-0372-0841-B94B-27C9C34D2C57}"/>
              </a:ext>
            </a:extLst>
          </p:cNvPr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5329E-FBDC-BE47-AF4B-19B0621CC5D8}"/>
              </a:ext>
            </a:extLst>
          </p:cNvPr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FF793-3BAD-B745-B79C-8500A9088888}"/>
              </a:ext>
            </a:extLst>
          </p:cNvPr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8A7C0-3E6C-F149-9E86-13A338E0F6E1}"/>
              </a:ext>
            </a:extLst>
          </p:cNvPr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C691DB-15AA-EFAE-E73F-0BF42880315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12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0"/>
    </mc:Choice>
    <mc:Fallback xmlns="">
      <p:transition spd="slow" advTm="3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6F2D-8B15-C847-A645-59C32B0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06"/>
            <a:ext cx="10515600" cy="1325563"/>
          </a:xfrm>
        </p:spPr>
        <p:txBody>
          <a:bodyPr/>
          <a:lstStyle/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  <p:pic>
        <p:nvPicPr>
          <p:cNvPr id="3074" name="Picture 2" descr="Confusion matrix for an untargeted adversarial example in MNIST [3]. |  Download Scientific Diagram">
            <a:extLst>
              <a:ext uri="{FF2B5EF4-FFF2-40B4-BE49-F238E27FC236}">
                <a16:creationId xmlns:a16="http://schemas.microsoft.com/office/drawing/2014/main" id="{C17DE239-4860-834B-ABDC-6EFB731AB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65" y="1478169"/>
            <a:ext cx="5697870" cy="49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492875"/>
            <a:ext cx="11487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Kwon, Hyun, et al. "Random untargeted adversarial example on deep neural network." </a:t>
            </a:r>
            <a:r>
              <a:rPr lang="en-GB" sz="1200" b="0" i="1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Symmetry</a:t>
            </a:r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 10.12 (2018): 738.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81973-5394-B7A2-F40A-340DE5795970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1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8"/>
    </mc:Choice>
    <mc:Fallback xmlns="">
      <p:transition spd="slow" advTm="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396335"/>
            <a:ext cx="1148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222222"/>
                </a:solidFill>
                <a:latin typeface="Franklin Gothic Book" panose="020B0503020102020204" pitchFamily="34" charset="0"/>
              </a:rPr>
              <a:t>Oyedotun, Oyebade K., Djamila Aouada, and Bjorn Ottersten. "Improving the capacity of very deep networks with maxout units." 2018 IEEE International Conference on Acoustics, Speech and Signal Processing (ICASSP). IEEE, 2018.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E697C-059D-AC4A-BC24-5D97AB0C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9" y="1342662"/>
            <a:ext cx="6215179" cy="49134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66D234-CE28-F84E-A148-E713B9B905A4}"/>
              </a:ext>
            </a:extLst>
          </p:cNvPr>
          <p:cNvSpPr txBox="1">
            <a:spLocks/>
          </p:cNvSpPr>
          <p:nvPr/>
        </p:nvSpPr>
        <p:spPr>
          <a:xfrm>
            <a:off x="838200" y="1526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994CE-45A2-2984-2622-0A59C7A9D56F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7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8"/>
    </mc:Choice>
    <mc:Fallback xmlns="">
      <p:transition spd="slow" advTm="3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2DAC-1224-88FC-841C-D0A293DB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Honorable Mention for Computer Vision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67628-2F2F-8E6E-C990-B70DB521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This really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A0F75-10BB-E74F-5CDF-862387D82029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25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D62A-0AAC-3DB9-8DD0-86024104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828E5-6ACB-CDEE-2C2C-0BF595AFA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4721"/>
            <a:ext cx="10515600" cy="3682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3200" dirty="0"/>
              <a:t>Especially in computer vision, </a:t>
            </a:r>
            <a:r>
              <a:rPr lang="en-CH" sz="3200" b="1" dirty="0"/>
              <a:t>data augmentation</a:t>
            </a:r>
            <a:r>
              <a:rPr lang="en-CH" sz="3200" dirty="0"/>
              <a:t> (</a:t>
            </a:r>
            <a:r>
              <a:rPr lang="en-CH" sz="3200" i="1" dirty="0"/>
              <a:t>a.k.a. generating new images from existing one, but slightly different</a:t>
            </a:r>
            <a:r>
              <a:rPr lang="en-CH" sz="3200" dirty="0"/>
              <a:t>) is a really powerful techniques that will make your model performance better! We will see it when we will discuss computer vision techniques.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32F50-D526-3B9E-E034-5B028D18EC1E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983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C705-5A90-AE42-957F-165D48A4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Unbalanced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63D4-3EFE-6544-9248-209F59FF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933"/>
            <a:ext cx="10515600" cy="37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/>
              <a:t>Put simply, an dataset is said unbalanced when the target variable has more observations in a particular class than in the others.
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4FBA5-31C7-C58C-846D-FE1820531FEE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12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F337-6991-8241-B066-3D7AB970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77987"/>
            <a:ext cx="10515600" cy="1101196"/>
          </a:xfrm>
        </p:spPr>
        <p:txBody>
          <a:bodyPr>
            <a:normAutofit fontScale="90000"/>
          </a:bodyPr>
          <a:lstStyle/>
          <a:p>
            <a:r>
              <a:rPr lang="en-GB"/>
              <a:t>Unbalanced Dataset in Classification - Examples</a:t>
            </a:r>
            <a:endParaRPr lang="en-CH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F95AD7-0A0E-BB49-9D1C-7A5EE8652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032751"/>
              </p:ext>
            </p:extLst>
          </p:nvPr>
        </p:nvGraphicFramePr>
        <p:xfrm>
          <a:off x="1608667" y="1813217"/>
          <a:ext cx="4343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6FE92DA-AD6B-8540-BE31-06A8CD6D53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178245"/>
              </p:ext>
            </p:extLst>
          </p:nvPr>
        </p:nvGraphicFramePr>
        <p:xfrm>
          <a:off x="5774267" y="1567684"/>
          <a:ext cx="4343400" cy="344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ED5E86-E30C-6D4F-B893-44E1008FC810}"/>
              </a:ext>
            </a:extLst>
          </p:cNvPr>
          <p:cNvSpPr txBox="1"/>
          <p:nvPr/>
        </p:nvSpPr>
        <p:spPr>
          <a:xfrm>
            <a:off x="23876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754D6-B512-1E45-8516-33828179171B}"/>
              </a:ext>
            </a:extLst>
          </p:cNvPr>
          <p:cNvSpPr txBox="1"/>
          <p:nvPr/>
        </p:nvSpPr>
        <p:spPr>
          <a:xfrm>
            <a:off x="44450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902F8C-71B6-C94D-8817-96901866E083}"/>
              </a:ext>
            </a:extLst>
          </p:cNvPr>
          <p:cNvCxnSpPr>
            <a:stCxn id="6" idx="0"/>
          </p:cNvCxnSpPr>
          <p:nvPr/>
        </p:nvCxnSpPr>
        <p:spPr>
          <a:xfrm flipV="1">
            <a:off x="2697942" y="4420951"/>
            <a:ext cx="460125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80F216-576C-044D-99F3-4410E2D24D0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45000" y="4420951"/>
            <a:ext cx="310342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5D5DEC-C447-904A-AFE1-26BD573DE9F7}"/>
              </a:ext>
            </a:extLst>
          </p:cNvPr>
          <p:cNvSpPr txBox="1"/>
          <p:nvPr/>
        </p:nvSpPr>
        <p:spPr>
          <a:xfrm>
            <a:off x="2821610" y="612275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Balanced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D29BB-A057-934A-82FF-4B86F8852462}"/>
              </a:ext>
            </a:extLst>
          </p:cNvPr>
          <p:cNvSpPr txBox="1"/>
          <p:nvPr/>
        </p:nvSpPr>
        <p:spPr>
          <a:xfrm>
            <a:off x="9050867" y="559781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&gt;99%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A986AB-4006-0C42-900F-ECABF13BB5B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830733" y="4217751"/>
            <a:ext cx="597802" cy="1380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E3974E-69EB-6D47-9C33-68950FF4A732}"/>
              </a:ext>
            </a:extLst>
          </p:cNvPr>
          <p:cNvSpPr txBox="1"/>
          <p:nvPr/>
        </p:nvSpPr>
        <p:spPr>
          <a:xfrm>
            <a:off x="6107083" y="56020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&lt;1%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3144AE-84A8-604A-B841-272EA4460DB2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17425" y="2702218"/>
            <a:ext cx="1436717" cy="2899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C2C49F-8846-CC49-829A-1E8B9DD0064C}"/>
              </a:ext>
            </a:extLst>
          </p:cNvPr>
          <p:cNvSpPr txBox="1"/>
          <p:nvPr/>
        </p:nvSpPr>
        <p:spPr>
          <a:xfrm>
            <a:off x="7244268" y="6070119"/>
            <a:ext cx="140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Unbalanced </a:t>
            </a:r>
          </a:p>
          <a:p>
            <a:pPr algn="ctr"/>
            <a:r>
              <a:rPr lang="en-CH">
                <a:latin typeface="Franklin Gothic Book" panose="020B0503020102020204" pitchFamily="34" charset="0"/>
              </a:rPr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1CFA8-62CE-DF42-A208-6842F087BABC}"/>
              </a:ext>
            </a:extLst>
          </p:cNvPr>
          <p:cNvSpPr txBox="1"/>
          <p:nvPr/>
        </p:nvSpPr>
        <p:spPr>
          <a:xfrm>
            <a:off x="4572046" y="1198352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Target Labels Distribution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7DF0C-EC5C-3823-C28F-E7D3279629D5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21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Quiz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4F8163D-C85A-8B47-839D-1B0B35AFB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173"/>
            <a:ext cx="10515600" cy="5002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Starting situation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Dataset: 1000 inputs in Class 1 (e.g. no tumor); 10 in Class 0 (e.g. tumor)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Trained model achieved: 99% accuracy</a:t>
            </a:r>
          </a:p>
          <a:p>
            <a:pPr marL="0" indent="0">
              <a:buNone/>
            </a:pPr>
            <a:endParaRPr lang="en-GB" sz="32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Question: 
What do you think of the model? Is it good? Ultimately, it achieves 99% accuracy!
</a:t>
            </a:r>
            <a:endParaRPr lang="en-CH" sz="3200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DD3CB-ACB2-7A45-70E4-E4EF1DA058D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7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C7D0E7-CFB1-214E-A169-8847B71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4" y="1356079"/>
            <a:ext cx="5194785" cy="4646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028267" y="158326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6392334" y="151290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(1000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028267" y="1964281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6392334" y="1893915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89801" y="456135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>
            <a:off x="4729942" y="3784601"/>
            <a:ext cx="3008591" cy="646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6022879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91%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0BEA1-02C0-5650-A75A-97BA7C9EDA91}"/>
              </a:ext>
            </a:extLst>
          </p:cNvPr>
          <p:cNvSpPr txBox="1"/>
          <p:nvPr/>
        </p:nvSpPr>
        <p:spPr>
          <a:xfrm rot="16200000">
            <a:off x="-1847625" y="3298195"/>
            <a:ext cx="395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H"/>
            </a:defPPr>
            <a:lvl1pPr algn="ctr">
              <a:spcBef>
                <a:spcPts val="0"/>
              </a:spcBef>
              <a:defRPr sz="105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© </a:t>
            </a:r>
            <a:r>
              <a:rPr lang="en-GB" dirty="0" err="1"/>
              <a:t>Dr.</a:t>
            </a:r>
            <a:r>
              <a:rPr lang="en-GB" dirty="0"/>
              <a:t> Umberto Michelucci - </a:t>
            </a:r>
            <a:r>
              <a:rPr lang="en-GB" dirty="0" err="1"/>
              <a:t>umberto.michelucci@toelt.ai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5|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2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1|0.5|2.6|0.6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5|3.7|6.6|8.8|26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.4|40.5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9|1|0.5|2.7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4|8.5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24.8|45.3|17.1|19|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38.2|3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7.1|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26651</TotalTime>
  <Words>3575</Words>
  <Application>Microsoft Macintosh PowerPoint</Application>
  <PresentationFormat>Widescreen</PresentationFormat>
  <Paragraphs>537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</vt:lpstr>
      <vt:lpstr>Calibri</vt:lpstr>
      <vt:lpstr>Cambria Math</vt:lpstr>
      <vt:lpstr>Franklin Gothic Book</vt:lpstr>
      <vt:lpstr>Wingdings</vt:lpstr>
      <vt:lpstr>Office Theme</vt:lpstr>
      <vt:lpstr>PowerPoint Presentation</vt:lpstr>
      <vt:lpstr>Problem Description – Classification in Practice (binary)</vt:lpstr>
      <vt:lpstr>Problem Description – Classification in Practice (binary)</vt:lpstr>
      <vt:lpstr>Datasets in der Praxis (hospital-acquired infections)</vt:lpstr>
      <vt:lpstr>Datasets in practice (Microsope images)</vt:lpstr>
      <vt:lpstr>Unbalanced Dataset</vt:lpstr>
      <vt:lpstr>Unbalanced Dataset in Classification - Examples</vt:lpstr>
      <vt:lpstr>Quiz</vt:lpstr>
      <vt:lpstr>Unbalanced Dataset - Consequences</vt:lpstr>
      <vt:lpstr>Unbalanced Dataset - Consequences</vt:lpstr>
      <vt:lpstr>Unbalanced Dataset - Consequences</vt:lpstr>
      <vt:lpstr>Unbalanced Dataset - Consequences</vt:lpstr>
      <vt:lpstr>Class 0: 1000 – Class 1:10 - a=99%</vt:lpstr>
      <vt:lpstr>Class 0: 1000 – Class 1:50 - a=97.3%</vt:lpstr>
      <vt:lpstr>Class 0: 1000 – Class 1:100 - a=95.5%</vt:lpstr>
      <vt:lpstr>Class 0: 1000 – Class 1:1000 - a=91%</vt:lpstr>
      <vt:lpstr>Real-life Scenario</vt:lpstr>
      <vt:lpstr>Strategies for dealing with unbalanced data sets </vt:lpstr>
      <vt:lpstr>Unbalanced Dataset - Solutions</vt:lpstr>
      <vt:lpstr>Under- und Oversampling</vt:lpstr>
      <vt:lpstr>Oversampling</vt:lpstr>
      <vt:lpstr>Undersampling (random undersampling)</vt:lpstr>
      <vt:lpstr>Advantages and disadvantages
</vt:lpstr>
      <vt:lpstr>Advantages and disadvantages</vt:lpstr>
      <vt:lpstr>Oversampling</vt:lpstr>
      <vt:lpstr>Oversampling</vt:lpstr>
      <vt:lpstr>Undersampling</vt:lpstr>
      <vt:lpstr>Undersampling</vt:lpstr>
      <vt:lpstr>Metrics for Unbalanced Dataset Scenarios</vt:lpstr>
      <vt:lpstr>Metrics - Overview</vt:lpstr>
      <vt:lpstr>Confusion Matrix (binary classification)</vt:lpstr>
      <vt:lpstr>Sensitivity und Specificity</vt:lpstr>
      <vt:lpstr>Balanced Accuracy</vt:lpstr>
      <vt:lpstr>F1 Score</vt:lpstr>
      <vt:lpstr>Summary – confusion matrix</vt:lpstr>
      <vt:lpstr>Class 0:1000 – Class 1:10 – Confusion Matrix</vt:lpstr>
      <vt:lpstr>Class 0:1000 – Class 1:50 – Confusion Matrix</vt:lpstr>
      <vt:lpstr>Class 0:1000 – Class 1:100 – Confusion Matrix</vt:lpstr>
      <vt:lpstr>Class 0:1000 – Class 1:1000 – Confusion Matrix</vt:lpstr>
      <vt:lpstr>Class 0:1000 – Class 1:10 – Confusion Matrix (mit vs. ohne Oversampling)</vt:lpstr>
      <vt:lpstr>Real-life Scenarios</vt:lpstr>
      <vt:lpstr>Real-life Scenarios</vt:lpstr>
      <vt:lpstr>Example – Images and Neural Networks</vt:lpstr>
      <vt:lpstr>Question</vt:lpstr>
      <vt:lpstr>Problem Description</vt:lpstr>
      <vt:lpstr>Confusion Matrix 1 vs. all (MNIST)</vt:lpstr>
      <vt:lpstr>Receiving Operating Curve (ROC)</vt:lpstr>
      <vt:lpstr>ROC Curve (I)</vt:lpstr>
      <vt:lpstr>ROC Curve (II) - Derivation</vt:lpstr>
      <vt:lpstr>ROC Curve (III) - Derivation</vt:lpstr>
      <vt:lpstr>ROC Curve (IV) – AUC (Area Under the Curve)</vt:lpstr>
      <vt:lpstr>Metrics for Multi-Class Problems</vt:lpstr>
      <vt:lpstr>Metrics - Overview</vt:lpstr>
      <vt:lpstr>Confusion Matrix (Multi-class classification)</vt:lpstr>
      <vt:lpstr>Quiz: Classifier is good or bad?</vt:lpstr>
      <vt:lpstr>PowerPoint Presentation</vt:lpstr>
      <vt:lpstr>Honorable Mention for Computer Vision Problems</vt:lpstr>
      <vt:lpstr>Data Augmentation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Michelucci Umberto HSLU I</cp:lastModifiedBy>
  <cp:revision>416</cp:revision>
  <cp:lastPrinted>2022-04-11T14:30:26Z</cp:lastPrinted>
  <dcterms:created xsi:type="dcterms:W3CDTF">2022-03-17T21:53:06Z</dcterms:created>
  <dcterms:modified xsi:type="dcterms:W3CDTF">2024-07-16T17:44:54Z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2023-10-02T17:19:04Z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e30ef17c-b6df-4beb-8bf5-45ddb2b6701c</vt:lpwstr>
  </property>
  <property fmtid="{D5CDD505-2E9C-101B-9397-08002B2CF9AE}" pid="8" name="MSIP_Label_e8b0afbd-3cf7-4707-aee4-8dc9d855de29_ContentBits">
    <vt:lpwstr>0</vt:lpwstr>
  </property>
</Properties>
</file>